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3" r:id="rId3"/>
    <p:sldId id="257" r:id="rId4"/>
    <p:sldId id="260" r:id="rId5"/>
    <p:sldId id="262" r:id="rId6"/>
    <p:sldId id="291" r:id="rId7"/>
    <p:sldId id="297" r:id="rId8"/>
    <p:sldId id="294" r:id="rId9"/>
    <p:sldId id="292" r:id="rId10"/>
    <p:sldId id="308" r:id="rId11"/>
    <p:sldId id="303" r:id="rId12"/>
    <p:sldId id="306" r:id="rId13"/>
    <p:sldId id="300" r:id="rId14"/>
    <p:sldId id="301" r:id="rId15"/>
    <p:sldId id="302" r:id="rId16"/>
    <p:sldId id="304" r:id="rId17"/>
    <p:sldId id="309" r:id="rId18"/>
    <p:sldId id="310" r:id="rId19"/>
    <p:sldId id="311" r:id="rId20"/>
    <p:sldId id="265" r:id="rId21"/>
    <p:sldId id="266" r:id="rId22"/>
    <p:sldId id="295" r:id="rId23"/>
    <p:sldId id="296" r:id="rId24"/>
    <p:sldId id="268" r:id="rId25"/>
    <p:sldId id="269" r:id="rId26"/>
    <p:sldId id="270" r:id="rId27"/>
    <p:sldId id="271" r:id="rId28"/>
    <p:sldId id="272" r:id="rId29"/>
    <p:sldId id="274" r:id="rId30"/>
    <p:sldId id="298" r:id="rId31"/>
    <p:sldId id="299" r:id="rId32"/>
    <p:sldId id="281" r:id="rId33"/>
    <p:sldId id="312" r:id="rId34"/>
    <p:sldId id="282" r:id="rId35"/>
    <p:sldId id="284" r:id="rId36"/>
    <p:sldId id="290" r:id="rId37"/>
  </p:sldIdLst>
  <p:sldSz cx="9144000" cy="6858000" type="screen4x3"/>
  <p:notesSz cx="6797675" cy="9926638"/>
  <p:embeddedFontLst>
    <p:embeddedFont>
      <p:font typeface="Arial Black" panose="020B0A04020102020204" pitchFamily="34" charset="0"/>
      <p:bold r:id="rId38"/>
    </p:embeddedFont>
  </p:embeddedFontLst>
  <p:defaultTextStyle>
    <a:defPPr>
      <a:defRPr lang="en-US"/>
    </a:defPPr>
    <a:lvl1pPr marL="0" algn="l" defTabSz="601950" rtl="0" eaLnBrk="1" latinLnBrk="0" hangingPunct="1">
      <a:defRPr sz="1185" kern="1200">
        <a:solidFill>
          <a:schemeClr val="tx1"/>
        </a:solidFill>
        <a:latin typeface="+mn-lt"/>
        <a:ea typeface="+mn-ea"/>
        <a:cs typeface="+mn-cs"/>
      </a:defRPr>
    </a:lvl1pPr>
    <a:lvl2pPr marL="300975" algn="l" defTabSz="601950" rtl="0" eaLnBrk="1" latinLnBrk="0" hangingPunct="1">
      <a:defRPr sz="1185" kern="1200">
        <a:solidFill>
          <a:schemeClr val="tx1"/>
        </a:solidFill>
        <a:latin typeface="+mn-lt"/>
        <a:ea typeface="+mn-ea"/>
        <a:cs typeface="+mn-cs"/>
      </a:defRPr>
    </a:lvl2pPr>
    <a:lvl3pPr marL="601950" algn="l" defTabSz="601950" rtl="0" eaLnBrk="1" latinLnBrk="0" hangingPunct="1">
      <a:defRPr sz="1185" kern="1200">
        <a:solidFill>
          <a:schemeClr val="tx1"/>
        </a:solidFill>
        <a:latin typeface="+mn-lt"/>
        <a:ea typeface="+mn-ea"/>
        <a:cs typeface="+mn-cs"/>
      </a:defRPr>
    </a:lvl3pPr>
    <a:lvl4pPr marL="902924" algn="l" defTabSz="601950" rtl="0" eaLnBrk="1" latinLnBrk="0" hangingPunct="1">
      <a:defRPr sz="1185" kern="1200">
        <a:solidFill>
          <a:schemeClr val="tx1"/>
        </a:solidFill>
        <a:latin typeface="+mn-lt"/>
        <a:ea typeface="+mn-ea"/>
        <a:cs typeface="+mn-cs"/>
      </a:defRPr>
    </a:lvl4pPr>
    <a:lvl5pPr marL="1203899" algn="l" defTabSz="601950" rtl="0" eaLnBrk="1" latinLnBrk="0" hangingPunct="1">
      <a:defRPr sz="1185" kern="1200">
        <a:solidFill>
          <a:schemeClr val="tx1"/>
        </a:solidFill>
        <a:latin typeface="+mn-lt"/>
        <a:ea typeface="+mn-ea"/>
        <a:cs typeface="+mn-cs"/>
      </a:defRPr>
    </a:lvl5pPr>
    <a:lvl6pPr marL="1504874" algn="l" defTabSz="601950" rtl="0" eaLnBrk="1" latinLnBrk="0" hangingPunct="1">
      <a:defRPr sz="1185" kern="1200">
        <a:solidFill>
          <a:schemeClr val="tx1"/>
        </a:solidFill>
        <a:latin typeface="+mn-lt"/>
        <a:ea typeface="+mn-ea"/>
        <a:cs typeface="+mn-cs"/>
      </a:defRPr>
    </a:lvl6pPr>
    <a:lvl7pPr marL="1805849" algn="l" defTabSz="601950" rtl="0" eaLnBrk="1" latinLnBrk="0" hangingPunct="1">
      <a:defRPr sz="1185" kern="1200">
        <a:solidFill>
          <a:schemeClr val="tx1"/>
        </a:solidFill>
        <a:latin typeface="+mn-lt"/>
        <a:ea typeface="+mn-ea"/>
        <a:cs typeface="+mn-cs"/>
      </a:defRPr>
    </a:lvl7pPr>
    <a:lvl8pPr marL="2106823" algn="l" defTabSz="601950" rtl="0" eaLnBrk="1" latinLnBrk="0" hangingPunct="1">
      <a:defRPr sz="1185" kern="1200">
        <a:solidFill>
          <a:schemeClr val="tx1"/>
        </a:solidFill>
        <a:latin typeface="+mn-lt"/>
        <a:ea typeface="+mn-ea"/>
        <a:cs typeface="+mn-cs"/>
      </a:defRPr>
    </a:lvl8pPr>
    <a:lvl9pPr marL="2407798" algn="l" defTabSz="601950" rtl="0" eaLnBrk="1" latinLnBrk="0" hangingPunct="1">
      <a:defRPr sz="118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0" userDrawn="1">
          <p15:clr>
            <a:srgbClr val="A4A3A4"/>
          </p15:clr>
        </p15:guide>
        <p15:guide id="2" pos="14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é Henrique Silveira" initials="JS" lastIdx="7" clrIdx="0">
    <p:extLst>
      <p:ext uri="{19B8F6BF-5375-455C-9EA6-DF929625EA0E}">
        <p15:presenceInfo xmlns:p15="http://schemas.microsoft.com/office/powerpoint/2012/main" userId="e5e14dad6c99e62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4340"/>
    <a:srgbClr val="038974"/>
    <a:srgbClr val="E13FC2"/>
    <a:srgbClr val="337D54"/>
    <a:srgbClr val="D60000"/>
    <a:srgbClr val="AAE5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6" autoAdjust="0"/>
    <p:restoredTop sz="94622" autoAdjust="0"/>
  </p:normalViewPr>
  <p:slideViewPr>
    <p:cSldViewPr>
      <p:cViewPr varScale="1">
        <p:scale>
          <a:sx n="107" d="100"/>
          <a:sy n="107" d="100"/>
        </p:scale>
        <p:origin x="324" y="108"/>
      </p:cViewPr>
      <p:guideLst>
        <p:guide orient="horz" pos="1440"/>
        <p:guide pos="14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se.silveira\Desktop\Relat&#243;rio%202%20Quadr\Transport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se.silveira\Desktop\Relat&#243;rio%202%20Quadr\Transporte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se.silveira\Downloads\ressonancias_relatorio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3200" b="1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Transporte - Número de Viagens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Planilha1!$B$2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-1.77540981910670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433-4C1C-B8F6-D642CFF45AB9}"/>
                </c:ext>
              </c:extLst>
            </c:dLbl>
            <c:dLbl>
              <c:idx val="1"/>
              <c:layout>
                <c:manualLayout>
                  <c:x val="-7.3961144269057855E-17"/>
                  <c:y val="-2.1304917829280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433-4C1C-B8F6-D642CFF45AB9}"/>
                </c:ext>
              </c:extLst>
            </c:dLbl>
            <c:dLbl>
              <c:idx val="2"/>
              <c:layout>
                <c:manualLayout>
                  <c:x val="-7.3961144269057855E-17"/>
                  <c:y val="-1.42032785528536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433-4C1C-B8F6-D642CFF45A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Planilha1!$A$3:$A$5</c:f>
              <c:strCache>
                <c:ptCount val="3"/>
                <c:pt idx="0">
                  <c:v>1 Quad.</c:v>
                </c:pt>
                <c:pt idx="1">
                  <c:v>2 Quad.</c:v>
                </c:pt>
                <c:pt idx="2">
                  <c:v>3 Quad.</c:v>
                </c:pt>
              </c:strCache>
            </c:strRef>
          </c:cat>
          <c:val>
            <c:numRef>
              <c:f>Planilha1!$B$3:$B$5</c:f>
              <c:numCache>
                <c:formatCode>General</c:formatCode>
                <c:ptCount val="3"/>
                <c:pt idx="0">
                  <c:v>428</c:v>
                </c:pt>
                <c:pt idx="1">
                  <c:v>506</c:v>
                </c:pt>
                <c:pt idx="2">
                  <c:v>496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433-4C1C-B8F6-D642CFF45AB9}"/>
            </c:ext>
          </c:extLst>
        </c:ser>
        <c:ser>
          <c:idx val="1"/>
          <c:order val="1"/>
          <c:tx>
            <c:strRef>
              <c:f>Planilha1!$C$2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6.0514362551870021E-3"/>
                  <c:y val="-2.48557374674939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433-4C1C-B8F6-D642CFF45AB9}"/>
                </c:ext>
              </c:extLst>
            </c:dLbl>
            <c:dLbl>
              <c:idx val="1"/>
              <c:layout>
                <c:manualLayout>
                  <c:x val="6.0514362551870021E-3"/>
                  <c:y val="-2.1304917829280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433-4C1C-B8F6-D642CFF45AB9}"/>
                </c:ext>
              </c:extLst>
            </c:dLbl>
            <c:dLbl>
              <c:idx val="2"/>
              <c:layout>
                <c:manualLayout>
                  <c:x val="8.0685816735826688E-3"/>
                  <c:y val="-2.48557374674939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433-4C1C-B8F6-D642CFF45A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Planilha1!$A$3:$A$5</c:f>
              <c:strCache>
                <c:ptCount val="3"/>
                <c:pt idx="0">
                  <c:v>1 Quad.</c:v>
                </c:pt>
                <c:pt idx="1">
                  <c:v>2 Quad.</c:v>
                </c:pt>
                <c:pt idx="2">
                  <c:v>3 Quad.</c:v>
                </c:pt>
              </c:strCache>
            </c:strRef>
          </c:cat>
          <c:val>
            <c:numRef>
              <c:f>Planilha1!$C$3:$C$5</c:f>
              <c:numCache>
                <c:formatCode>General</c:formatCode>
                <c:ptCount val="3"/>
                <c:pt idx="0">
                  <c:v>508</c:v>
                </c:pt>
                <c:pt idx="1">
                  <c:v>524</c:v>
                </c:pt>
                <c:pt idx="2">
                  <c:v>529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433-4C1C-B8F6-D642CFF45AB9}"/>
            </c:ext>
          </c:extLst>
        </c:ser>
        <c:ser>
          <c:idx val="2"/>
          <c:order val="2"/>
          <c:tx>
            <c:strRef>
              <c:f>Planilha1!$D$2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2102872510373968E-2"/>
                  <c:y val="-2.48557374674939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433-4C1C-B8F6-D642CFF45AB9}"/>
                </c:ext>
              </c:extLst>
            </c:dLbl>
            <c:dLbl>
              <c:idx val="1"/>
              <c:layout>
                <c:manualLayout>
                  <c:x val="9.259259259259316E-3"/>
                  <c:y val="-2.59740259740259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433-4C1C-B8F6-D642CFF45A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Planilha1!$A$3:$A$5</c:f>
              <c:strCache>
                <c:ptCount val="3"/>
                <c:pt idx="0">
                  <c:v>1 Quad.</c:v>
                </c:pt>
                <c:pt idx="1">
                  <c:v>2 Quad.</c:v>
                </c:pt>
                <c:pt idx="2">
                  <c:v>3 Quad.</c:v>
                </c:pt>
              </c:strCache>
            </c:strRef>
          </c:cat>
          <c:val>
            <c:numRef>
              <c:f>Planilha1!$D$3:$D$5</c:f>
              <c:numCache>
                <c:formatCode>General</c:formatCode>
                <c:ptCount val="3"/>
                <c:pt idx="0">
                  <c:v>505</c:v>
                </c:pt>
                <c:pt idx="1">
                  <c:v>615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433-4C1C-B8F6-D642CFF45A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94037855"/>
        <c:axId val="994043615"/>
        <c:axId val="0"/>
      </c:bar3DChart>
      <c:catAx>
        <c:axId val="994037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994043615"/>
        <c:crosses val="autoZero"/>
        <c:auto val="1"/>
        <c:lblAlgn val="ctr"/>
        <c:lblOffset val="100"/>
        <c:noMultiLvlLbl val="0"/>
      </c:catAx>
      <c:valAx>
        <c:axId val="9940436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994037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2800" b="1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Transporte - Número de Passageiros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Planilha1!$B$9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6405475583006111E-17"/>
                  <c:y val="-4.40771185959579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CF0-45EE-8D2E-04A277693DF2}"/>
                </c:ext>
              </c:extLst>
            </c:dLbl>
            <c:dLbl>
              <c:idx val="1"/>
              <c:layout>
                <c:manualLayout>
                  <c:x val="-6.5621902332024443E-17"/>
                  <c:y val="-1.25934624559879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CF0-45EE-8D2E-04A277693DF2}"/>
                </c:ext>
              </c:extLst>
            </c:dLbl>
            <c:dLbl>
              <c:idx val="2"/>
              <c:layout>
                <c:manualLayout>
                  <c:x val="-5.3691267601505381E-3"/>
                  <c:y val="-2.51869249119759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CF0-45EE-8D2E-04A277693D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Planilha1!$A$10:$A$12</c:f>
              <c:strCache>
                <c:ptCount val="3"/>
                <c:pt idx="0">
                  <c:v>1 Quad.</c:v>
                </c:pt>
                <c:pt idx="1">
                  <c:v>2 Quad.</c:v>
                </c:pt>
                <c:pt idx="2">
                  <c:v>3 Quad.</c:v>
                </c:pt>
              </c:strCache>
            </c:strRef>
          </c:cat>
          <c:val>
            <c:numRef>
              <c:f>Planilha1!$B$10:$B$12</c:f>
              <c:numCache>
                <c:formatCode>_(* #,##0_);_(* \(#,##0\);_(* "-"_);_(@_)</c:formatCode>
                <c:ptCount val="3"/>
                <c:pt idx="0">
                  <c:v>2461</c:v>
                </c:pt>
                <c:pt idx="1">
                  <c:v>3146</c:v>
                </c:pt>
                <c:pt idx="2">
                  <c:v>2838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CF0-45EE-8D2E-04A277693DF2}"/>
            </c:ext>
          </c:extLst>
        </c:ser>
        <c:ser>
          <c:idx val="1"/>
          <c:order val="1"/>
          <c:tx>
            <c:strRef>
              <c:f>Planilha1!$C$9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8.9485446002508968E-3"/>
                  <c:y val="-3.77803873679638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CF0-45EE-8D2E-04A277693DF2}"/>
                </c:ext>
              </c:extLst>
            </c:dLbl>
            <c:dLbl>
              <c:idx val="1"/>
              <c:layout>
                <c:manualLayout>
                  <c:x val="1.9686798120551973E-2"/>
                  <c:y val="-6.6115677893936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CF0-45EE-8D2E-04A277693DF2}"/>
                </c:ext>
              </c:extLst>
            </c:dLbl>
            <c:dLbl>
              <c:idx val="2"/>
              <c:layout>
                <c:manualLayout>
                  <c:x val="5.0111849761405022E-2"/>
                  <c:y val="-3.77803873679638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CF0-45EE-8D2E-04A277693D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Planilha1!$A$10:$A$12</c:f>
              <c:strCache>
                <c:ptCount val="3"/>
                <c:pt idx="0">
                  <c:v>1 Quad.</c:v>
                </c:pt>
                <c:pt idx="1">
                  <c:v>2 Quad.</c:v>
                </c:pt>
                <c:pt idx="2">
                  <c:v>3 Quad.</c:v>
                </c:pt>
              </c:strCache>
            </c:strRef>
          </c:cat>
          <c:val>
            <c:numRef>
              <c:f>Planilha1!$C$10:$C$12</c:f>
              <c:numCache>
                <c:formatCode>_(* #,##0_);_(* \(#,##0\);_(* "-"_);_(@_)</c:formatCode>
                <c:ptCount val="3"/>
                <c:pt idx="0">
                  <c:v>2698</c:v>
                </c:pt>
                <c:pt idx="1">
                  <c:v>3132</c:v>
                </c:pt>
                <c:pt idx="2">
                  <c:v>2973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CF0-45EE-8D2E-04A277693DF2}"/>
            </c:ext>
          </c:extLst>
        </c:ser>
        <c:ser>
          <c:idx val="2"/>
          <c:order val="2"/>
          <c:tx>
            <c:strRef>
              <c:f>Planilha1!$D$9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0425051640853053E-2"/>
                  <c:y val="-1.25934624559879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CF0-45EE-8D2E-04A277693DF2}"/>
                </c:ext>
              </c:extLst>
            </c:dLbl>
            <c:dLbl>
              <c:idx val="1"/>
              <c:layout>
                <c:manualLayout>
                  <c:x val="5.7270685441605747E-2"/>
                  <c:y val="-2.51869249119759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CF0-45EE-8D2E-04A277693D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Planilha1!$A$10:$A$12</c:f>
              <c:strCache>
                <c:ptCount val="3"/>
                <c:pt idx="0">
                  <c:v>1 Quad.</c:v>
                </c:pt>
                <c:pt idx="1">
                  <c:v>2 Quad.</c:v>
                </c:pt>
                <c:pt idx="2">
                  <c:v>3 Quad.</c:v>
                </c:pt>
              </c:strCache>
            </c:strRef>
          </c:cat>
          <c:val>
            <c:numRef>
              <c:f>Planilha1!$D$10:$D$12</c:f>
              <c:numCache>
                <c:formatCode>_(* #,##0_);_(* \(#,##0\);_(* "-"_);_(@_)</c:formatCode>
                <c:ptCount val="3"/>
                <c:pt idx="0">
                  <c:v>2909</c:v>
                </c:pt>
                <c:pt idx="1">
                  <c:v>3299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CF0-45EE-8D2E-04A277693D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94037855"/>
        <c:axId val="994043615"/>
        <c:axId val="0"/>
      </c:bar3DChart>
      <c:catAx>
        <c:axId val="994037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994043615"/>
        <c:crosses val="autoZero"/>
        <c:auto val="1"/>
        <c:lblAlgn val="ctr"/>
        <c:lblOffset val="100"/>
        <c:noMultiLvlLbl val="0"/>
      </c:catAx>
      <c:valAx>
        <c:axId val="9940436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994037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dirty="0"/>
              <a:t>Atendimentos</a:t>
            </a:r>
            <a:r>
              <a:rPr lang="pt-BR" baseline="0" dirty="0"/>
              <a:t> SAMU</a:t>
            </a:r>
            <a:endParaRPr lang="pt-BR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Sheet1!$G$1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Sheet1!$G$2:$G$5</c:f>
              <c:strCache>
                <c:ptCount val="4"/>
                <c:pt idx="0">
                  <c:v>Maio</c:v>
                </c:pt>
                <c:pt idx="1">
                  <c:v>Junho</c:v>
                </c:pt>
                <c:pt idx="2">
                  <c:v>Julho</c:v>
                </c:pt>
                <c:pt idx="3">
                  <c:v>Agosto</c:v>
                </c:pt>
              </c:strCache>
            </c:strRef>
          </c:cat>
          <c:val>
            <c:numRef>
              <c:f>Sheet1!$H$2:$H$5</c:f>
              <c:numCache>
                <c:formatCode>General</c:formatCode>
                <c:ptCount val="4"/>
                <c:pt idx="0">
                  <c:v>20</c:v>
                </c:pt>
                <c:pt idx="1">
                  <c:v>24</c:v>
                </c:pt>
                <c:pt idx="2">
                  <c:v>33</c:v>
                </c:pt>
                <c:pt idx="3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B5-4ACE-BAA1-08A484B99155}"/>
            </c:ext>
          </c:extLst>
        </c:ser>
        <c:ser>
          <c:idx val="2"/>
          <c:order val="1"/>
          <c:tx>
            <c:strRef>
              <c:f>Sheet1!$I$1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Sheet1!$G$2:$G$5</c:f>
              <c:strCache>
                <c:ptCount val="4"/>
                <c:pt idx="0">
                  <c:v>Maio</c:v>
                </c:pt>
                <c:pt idx="1">
                  <c:v>Junho</c:v>
                </c:pt>
                <c:pt idx="2">
                  <c:v>Julho</c:v>
                </c:pt>
                <c:pt idx="3">
                  <c:v>Agosto</c:v>
                </c:pt>
              </c:strCache>
            </c:strRef>
          </c:cat>
          <c:val>
            <c:numRef>
              <c:f>Sheet1!$J$2:$J$5</c:f>
              <c:numCache>
                <c:formatCode>General</c:formatCode>
                <c:ptCount val="4"/>
                <c:pt idx="0">
                  <c:v>57</c:v>
                </c:pt>
                <c:pt idx="1">
                  <c:v>65</c:v>
                </c:pt>
                <c:pt idx="2">
                  <c:v>86</c:v>
                </c:pt>
                <c:pt idx="3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CB5-4ACE-BAA1-08A484B991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94380463"/>
        <c:axId val="1294384783"/>
        <c:axId val="0"/>
      </c:bar3DChart>
      <c:catAx>
        <c:axId val="1294380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94384783"/>
        <c:crosses val="autoZero"/>
        <c:auto val="1"/>
        <c:lblAlgn val="ctr"/>
        <c:lblOffset val="100"/>
        <c:noMultiLvlLbl val="0"/>
      </c:catAx>
      <c:valAx>
        <c:axId val="1294384783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2943804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4987918269698659"/>
          <c:y val="0.47500485268923387"/>
          <c:w val="0.1000313963604674"/>
          <c:h val="0.333629591847577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0.13636</cdr:x>
      <cdr:y>0.575</cdr:y>
    </cdr:from>
    <cdr:to>
      <cdr:x>0.16364</cdr:x>
      <cdr:y>0.7125</cdr:y>
    </cdr:to>
    <cdr:sp macro="" textlink="">
      <cdr:nvSpPr>
        <cdr:cNvPr id="3" name="CaixaDeTexto 2">
          <a:extLst xmlns:a="http://schemas.openxmlformats.org/drawingml/2006/main">
            <a:ext uri="{FF2B5EF4-FFF2-40B4-BE49-F238E27FC236}">
              <a16:creationId xmlns:a16="http://schemas.microsoft.com/office/drawing/2014/main" id="{5C582FC7-DD13-C248-FC22-42C5BFC2F416}"/>
            </a:ext>
          </a:extLst>
        </cdr:cNvPr>
        <cdr:cNvSpPr txBox="1"/>
      </cdr:nvSpPr>
      <cdr:spPr>
        <a:xfrm xmlns:a="http://schemas.openxmlformats.org/drawingml/2006/main">
          <a:off x="1143000" y="3505200"/>
          <a:ext cx="228600" cy="838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t-BR" sz="1100" b="1" kern="1200" dirty="0">
              <a:solidFill>
                <a:schemeClr val="bg1"/>
              </a:solidFill>
            </a:rPr>
            <a:t>2023</a:t>
          </a:r>
        </a:p>
      </cdr:txBody>
    </cdr:sp>
  </cdr:relSizeAnchor>
  <cdr:relSizeAnchor xmlns:cdr="http://schemas.openxmlformats.org/drawingml/2006/chartDrawing">
    <cdr:from>
      <cdr:x>0.24545</cdr:x>
      <cdr:y>0.57574</cdr:y>
    </cdr:from>
    <cdr:to>
      <cdr:x>0.27273</cdr:x>
      <cdr:y>0.71324</cdr:y>
    </cdr:to>
    <cdr:sp macro="" textlink="">
      <cdr:nvSpPr>
        <cdr:cNvPr id="4" name="CaixaDeTexto 1">
          <a:extLst xmlns:a="http://schemas.openxmlformats.org/drawingml/2006/main">
            <a:ext uri="{FF2B5EF4-FFF2-40B4-BE49-F238E27FC236}">
              <a16:creationId xmlns:a16="http://schemas.microsoft.com/office/drawing/2014/main" id="{7F800615-E13A-7E68-1D26-014CBD8BE5B8}"/>
            </a:ext>
          </a:extLst>
        </cdr:cNvPr>
        <cdr:cNvSpPr txBox="1"/>
      </cdr:nvSpPr>
      <cdr:spPr>
        <a:xfrm xmlns:a="http://schemas.openxmlformats.org/drawingml/2006/main">
          <a:off x="2057400" y="3509682"/>
          <a:ext cx="228600" cy="838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1100" b="1" kern="1200" dirty="0">
              <a:solidFill>
                <a:schemeClr val="bg1"/>
              </a:solidFill>
            </a:rPr>
            <a:t>2025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1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2590801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4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29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43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58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726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87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01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16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1" y="183093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1" y="183093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187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10"/>
            <a:ext cx="3886200" cy="1000125"/>
          </a:xfrm>
        </p:spPr>
        <p:txBody>
          <a:bodyPr anchor="b"/>
          <a:lstStyle>
            <a:lvl1pPr marL="0" indent="0">
              <a:buNone/>
              <a:defRPr sz="939">
                <a:solidFill>
                  <a:schemeClr val="tx1">
                    <a:tint val="75000"/>
                  </a:schemeClr>
                </a:solidFill>
              </a:defRPr>
            </a:lvl1pPr>
            <a:lvl2pPr marL="214520" indent="0">
              <a:buNone/>
              <a:defRPr sz="845">
                <a:solidFill>
                  <a:schemeClr val="tx1">
                    <a:tint val="75000"/>
                  </a:schemeClr>
                </a:solidFill>
              </a:defRPr>
            </a:lvl2pPr>
            <a:lvl3pPr marL="429041" indent="0">
              <a:buNone/>
              <a:defRPr sz="750">
                <a:solidFill>
                  <a:schemeClr val="tx1">
                    <a:tint val="75000"/>
                  </a:schemeClr>
                </a:solidFill>
              </a:defRPr>
            </a:lvl3pPr>
            <a:lvl4pPr marL="643561" indent="0">
              <a:buNone/>
              <a:defRPr sz="656">
                <a:solidFill>
                  <a:schemeClr val="tx1">
                    <a:tint val="75000"/>
                  </a:schemeClr>
                </a:solidFill>
              </a:defRPr>
            </a:lvl4pPr>
            <a:lvl5pPr marL="858083" indent="0">
              <a:buNone/>
              <a:defRPr sz="656">
                <a:solidFill>
                  <a:schemeClr val="tx1">
                    <a:tint val="75000"/>
                  </a:schemeClr>
                </a:solidFill>
              </a:defRPr>
            </a:lvl5pPr>
            <a:lvl6pPr marL="1072603" indent="0">
              <a:buNone/>
              <a:defRPr sz="656">
                <a:solidFill>
                  <a:schemeClr val="tx1">
                    <a:tint val="75000"/>
                  </a:schemeClr>
                </a:solidFill>
              </a:defRPr>
            </a:lvl6pPr>
            <a:lvl7pPr marL="1287123" indent="0">
              <a:buNone/>
              <a:defRPr sz="656">
                <a:solidFill>
                  <a:schemeClr val="tx1">
                    <a:tint val="75000"/>
                  </a:schemeClr>
                </a:solidFill>
              </a:defRPr>
            </a:lvl7pPr>
            <a:lvl8pPr marL="1501644" indent="0">
              <a:buNone/>
              <a:defRPr sz="656">
                <a:solidFill>
                  <a:schemeClr val="tx1">
                    <a:tint val="75000"/>
                  </a:schemeClr>
                </a:solidFill>
              </a:defRPr>
            </a:lvl8pPr>
            <a:lvl9pPr marL="1716164" indent="0">
              <a:buNone/>
              <a:defRPr sz="65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1"/>
            <a:ext cx="2019300" cy="3017309"/>
          </a:xfrm>
        </p:spPr>
        <p:txBody>
          <a:bodyPr/>
          <a:lstStyle>
            <a:lvl1pPr>
              <a:defRPr sz="1314"/>
            </a:lvl1pPr>
            <a:lvl2pPr>
              <a:defRPr sz="1126"/>
            </a:lvl2pPr>
            <a:lvl3pPr>
              <a:defRPr sz="939"/>
            </a:lvl3pPr>
            <a:lvl4pPr>
              <a:defRPr sz="845"/>
            </a:lvl4pPr>
            <a:lvl5pPr>
              <a:defRPr sz="845"/>
            </a:lvl5pPr>
            <a:lvl6pPr>
              <a:defRPr sz="845"/>
            </a:lvl6pPr>
            <a:lvl7pPr>
              <a:defRPr sz="845"/>
            </a:lvl7pPr>
            <a:lvl8pPr>
              <a:defRPr sz="845"/>
            </a:lvl8pPr>
            <a:lvl9pPr>
              <a:defRPr sz="84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1"/>
            <a:ext cx="2019300" cy="3017309"/>
          </a:xfrm>
        </p:spPr>
        <p:txBody>
          <a:bodyPr/>
          <a:lstStyle>
            <a:lvl1pPr>
              <a:defRPr sz="1314"/>
            </a:lvl1pPr>
            <a:lvl2pPr>
              <a:defRPr sz="1126"/>
            </a:lvl2pPr>
            <a:lvl3pPr>
              <a:defRPr sz="939"/>
            </a:lvl3pPr>
            <a:lvl4pPr>
              <a:defRPr sz="845"/>
            </a:lvl4pPr>
            <a:lvl5pPr>
              <a:defRPr sz="845"/>
            </a:lvl5pPr>
            <a:lvl6pPr>
              <a:defRPr sz="845"/>
            </a:lvl6pPr>
            <a:lvl7pPr>
              <a:defRPr sz="845"/>
            </a:lvl7pPr>
            <a:lvl8pPr>
              <a:defRPr sz="845"/>
            </a:lvl8pPr>
            <a:lvl9pPr>
              <a:defRPr sz="84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1023409"/>
            <a:ext cx="2020094" cy="426508"/>
          </a:xfrm>
        </p:spPr>
        <p:txBody>
          <a:bodyPr anchor="b"/>
          <a:lstStyle>
            <a:lvl1pPr marL="0" indent="0">
              <a:buNone/>
              <a:defRPr sz="1126" b="1"/>
            </a:lvl1pPr>
            <a:lvl2pPr marL="214520" indent="0">
              <a:buNone/>
              <a:defRPr sz="939" b="1"/>
            </a:lvl2pPr>
            <a:lvl3pPr marL="429041" indent="0">
              <a:buNone/>
              <a:defRPr sz="845" b="1"/>
            </a:lvl3pPr>
            <a:lvl4pPr marL="643561" indent="0">
              <a:buNone/>
              <a:defRPr sz="750" b="1"/>
            </a:lvl4pPr>
            <a:lvl5pPr marL="858083" indent="0">
              <a:buNone/>
              <a:defRPr sz="750" b="1"/>
            </a:lvl5pPr>
            <a:lvl6pPr marL="1072603" indent="0">
              <a:buNone/>
              <a:defRPr sz="750" b="1"/>
            </a:lvl6pPr>
            <a:lvl7pPr marL="1287123" indent="0">
              <a:buNone/>
              <a:defRPr sz="750" b="1"/>
            </a:lvl7pPr>
            <a:lvl8pPr marL="1501644" indent="0">
              <a:buNone/>
              <a:defRPr sz="750" b="1"/>
            </a:lvl8pPr>
            <a:lvl9pPr marL="1716164" indent="0">
              <a:buNone/>
              <a:defRPr sz="7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449917"/>
            <a:ext cx="2020094" cy="2634192"/>
          </a:xfrm>
        </p:spPr>
        <p:txBody>
          <a:bodyPr/>
          <a:lstStyle>
            <a:lvl1pPr>
              <a:defRPr sz="1126"/>
            </a:lvl1pPr>
            <a:lvl2pPr>
              <a:defRPr sz="939"/>
            </a:lvl2pPr>
            <a:lvl3pPr>
              <a:defRPr sz="845"/>
            </a:lvl3pPr>
            <a:lvl4pPr>
              <a:defRPr sz="750"/>
            </a:lvl4pPr>
            <a:lvl5pPr>
              <a:defRPr sz="750"/>
            </a:lvl5pPr>
            <a:lvl6pPr>
              <a:defRPr sz="750"/>
            </a:lvl6pPr>
            <a:lvl7pPr>
              <a:defRPr sz="750"/>
            </a:lvl7pPr>
            <a:lvl8pPr>
              <a:defRPr sz="750"/>
            </a:lvl8pPr>
            <a:lvl9pPr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126" b="1"/>
            </a:lvl1pPr>
            <a:lvl2pPr marL="214520" indent="0">
              <a:buNone/>
              <a:defRPr sz="939" b="1"/>
            </a:lvl2pPr>
            <a:lvl3pPr marL="429041" indent="0">
              <a:buNone/>
              <a:defRPr sz="845" b="1"/>
            </a:lvl3pPr>
            <a:lvl4pPr marL="643561" indent="0">
              <a:buNone/>
              <a:defRPr sz="750" b="1"/>
            </a:lvl4pPr>
            <a:lvl5pPr marL="858083" indent="0">
              <a:buNone/>
              <a:defRPr sz="750" b="1"/>
            </a:lvl5pPr>
            <a:lvl6pPr marL="1072603" indent="0">
              <a:buNone/>
              <a:defRPr sz="750" b="1"/>
            </a:lvl6pPr>
            <a:lvl7pPr marL="1287123" indent="0">
              <a:buNone/>
              <a:defRPr sz="750" b="1"/>
            </a:lvl7pPr>
            <a:lvl8pPr marL="1501644" indent="0">
              <a:buNone/>
              <a:defRPr sz="750" b="1"/>
            </a:lvl8pPr>
            <a:lvl9pPr marL="1716164" indent="0">
              <a:buNone/>
              <a:defRPr sz="7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126"/>
            </a:lvl1pPr>
            <a:lvl2pPr>
              <a:defRPr sz="939"/>
            </a:lvl2pPr>
            <a:lvl3pPr>
              <a:defRPr sz="845"/>
            </a:lvl3pPr>
            <a:lvl4pPr>
              <a:defRPr sz="750"/>
            </a:lvl4pPr>
            <a:lvl5pPr>
              <a:defRPr sz="750"/>
            </a:lvl5pPr>
            <a:lvl6pPr>
              <a:defRPr sz="750"/>
            </a:lvl6pPr>
            <a:lvl7pPr>
              <a:defRPr sz="750"/>
            </a:lvl7pPr>
            <a:lvl8pPr>
              <a:defRPr sz="750"/>
            </a:lvl8pPr>
            <a:lvl9pPr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6" cy="774700"/>
          </a:xfrm>
        </p:spPr>
        <p:txBody>
          <a:bodyPr anchor="b"/>
          <a:lstStyle>
            <a:lvl1pPr algn="l">
              <a:defRPr sz="93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4"/>
            <a:ext cx="2555875" cy="3902076"/>
          </a:xfrm>
        </p:spPr>
        <p:txBody>
          <a:bodyPr/>
          <a:lstStyle>
            <a:lvl1pPr>
              <a:defRPr sz="1501"/>
            </a:lvl1pPr>
            <a:lvl2pPr>
              <a:defRPr sz="1314"/>
            </a:lvl2pPr>
            <a:lvl3pPr>
              <a:defRPr sz="1126"/>
            </a:lvl3pPr>
            <a:lvl4pPr>
              <a:defRPr sz="939"/>
            </a:lvl4pPr>
            <a:lvl5pPr>
              <a:defRPr sz="939"/>
            </a:lvl5pPr>
            <a:lvl6pPr>
              <a:defRPr sz="939"/>
            </a:lvl6pPr>
            <a:lvl7pPr>
              <a:defRPr sz="939"/>
            </a:lvl7pPr>
            <a:lvl8pPr>
              <a:defRPr sz="939"/>
            </a:lvl8pPr>
            <a:lvl9pPr>
              <a:defRPr sz="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5"/>
            <a:ext cx="1504156" cy="3127375"/>
          </a:xfrm>
        </p:spPr>
        <p:txBody>
          <a:bodyPr/>
          <a:lstStyle>
            <a:lvl1pPr marL="0" indent="0">
              <a:buNone/>
              <a:defRPr sz="656"/>
            </a:lvl1pPr>
            <a:lvl2pPr marL="214520" indent="0">
              <a:buNone/>
              <a:defRPr sz="563"/>
            </a:lvl2pPr>
            <a:lvl3pPr marL="429041" indent="0">
              <a:buNone/>
              <a:defRPr sz="469"/>
            </a:lvl3pPr>
            <a:lvl4pPr marL="643561" indent="0">
              <a:buNone/>
              <a:defRPr sz="422"/>
            </a:lvl4pPr>
            <a:lvl5pPr marL="858083" indent="0">
              <a:buNone/>
              <a:defRPr sz="422"/>
            </a:lvl5pPr>
            <a:lvl6pPr marL="1072603" indent="0">
              <a:buNone/>
              <a:defRPr sz="422"/>
            </a:lvl6pPr>
            <a:lvl7pPr marL="1287123" indent="0">
              <a:buNone/>
              <a:defRPr sz="422"/>
            </a:lvl7pPr>
            <a:lvl8pPr marL="1501644" indent="0">
              <a:buNone/>
              <a:defRPr sz="422"/>
            </a:lvl8pPr>
            <a:lvl9pPr marL="1716164" indent="0">
              <a:buNone/>
              <a:defRPr sz="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</p:spPr>
        <p:txBody>
          <a:bodyPr anchor="b"/>
          <a:lstStyle>
            <a:lvl1pPr algn="l">
              <a:defRPr sz="93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6"/>
            <a:ext cx="2743200" cy="2743200"/>
          </a:xfrm>
        </p:spPr>
        <p:txBody>
          <a:bodyPr/>
          <a:lstStyle>
            <a:lvl1pPr marL="0" indent="0">
              <a:buNone/>
              <a:defRPr sz="1501"/>
            </a:lvl1pPr>
            <a:lvl2pPr marL="214520" indent="0">
              <a:buNone/>
              <a:defRPr sz="1314"/>
            </a:lvl2pPr>
            <a:lvl3pPr marL="429041" indent="0">
              <a:buNone/>
              <a:defRPr sz="1126"/>
            </a:lvl3pPr>
            <a:lvl4pPr marL="643561" indent="0">
              <a:buNone/>
              <a:defRPr sz="939"/>
            </a:lvl4pPr>
            <a:lvl5pPr marL="858083" indent="0">
              <a:buNone/>
              <a:defRPr sz="939"/>
            </a:lvl5pPr>
            <a:lvl6pPr marL="1072603" indent="0">
              <a:buNone/>
              <a:defRPr sz="939"/>
            </a:lvl6pPr>
            <a:lvl7pPr marL="1287123" indent="0">
              <a:buNone/>
              <a:defRPr sz="939"/>
            </a:lvl7pPr>
            <a:lvl8pPr marL="1501644" indent="0">
              <a:buNone/>
              <a:defRPr sz="939"/>
            </a:lvl8pPr>
            <a:lvl9pPr marL="1716164" indent="0">
              <a:buNone/>
              <a:defRPr sz="93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5"/>
            <a:ext cx="2743200" cy="536575"/>
          </a:xfrm>
        </p:spPr>
        <p:txBody>
          <a:bodyPr/>
          <a:lstStyle>
            <a:lvl1pPr marL="0" indent="0">
              <a:buNone/>
              <a:defRPr sz="656"/>
            </a:lvl1pPr>
            <a:lvl2pPr marL="214520" indent="0">
              <a:buNone/>
              <a:defRPr sz="563"/>
            </a:lvl2pPr>
            <a:lvl3pPr marL="429041" indent="0">
              <a:buNone/>
              <a:defRPr sz="469"/>
            </a:lvl3pPr>
            <a:lvl4pPr marL="643561" indent="0">
              <a:buNone/>
              <a:defRPr sz="422"/>
            </a:lvl4pPr>
            <a:lvl5pPr marL="858083" indent="0">
              <a:buNone/>
              <a:defRPr sz="422"/>
            </a:lvl5pPr>
            <a:lvl6pPr marL="1072603" indent="0">
              <a:buNone/>
              <a:defRPr sz="422"/>
            </a:lvl6pPr>
            <a:lvl7pPr marL="1287123" indent="0">
              <a:buNone/>
              <a:defRPr sz="422"/>
            </a:lvl7pPr>
            <a:lvl8pPr marL="1501644" indent="0">
              <a:buNone/>
              <a:defRPr sz="422"/>
            </a:lvl8pPr>
            <a:lvl9pPr marL="1716164" indent="0">
              <a:buNone/>
              <a:defRPr sz="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1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1066801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6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1" y="4237567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6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6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29041" rtl="0" eaLnBrk="1" latinLnBrk="0" hangingPunct="1">
        <a:spcBef>
          <a:spcPct val="0"/>
        </a:spcBef>
        <a:buNone/>
        <a:defRPr sz="206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0891" indent="-160891" algn="l" defTabSz="429041" rtl="0" eaLnBrk="1" latinLnBrk="0" hangingPunct="1">
        <a:spcBef>
          <a:spcPct val="20000"/>
        </a:spcBef>
        <a:buFont typeface="Arial" pitchFamily="34" charset="0"/>
        <a:buChar char="•"/>
        <a:defRPr sz="1501" kern="1200">
          <a:solidFill>
            <a:schemeClr val="tx1"/>
          </a:solidFill>
          <a:latin typeface="+mn-lt"/>
          <a:ea typeface="+mn-ea"/>
          <a:cs typeface="+mn-cs"/>
        </a:defRPr>
      </a:lvl1pPr>
      <a:lvl2pPr marL="348596" indent="-134076" algn="l" defTabSz="429041" rtl="0" eaLnBrk="1" latinLnBrk="0" hangingPunct="1">
        <a:spcBef>
          <a:spcPct val="20000"/>
        </a:spcBef>
        <a:buFont typeface="Arial" pitchFamily="34" charset="0"/>
        <a:buChar char="–"/>
        <a:defRPr sz="1314" kern="1200">
          <a:solidFill>
            <a:schemeClr val="tx1"/>
          </a:solidFill>
          <a:latin typeface="+mn-lt"/>
          <a:ea typeface="+mn-ea"/>
          <a:cs typeface="+mn-cs"/>
        </a:defRPr>
      </a:lvl2pPr>
      <a:lvl3pPr marL="536301" indent="-107261" algn="l" defTabSz="429041" rtl="0" eaLnBrk="1" latinLnBrk="0" hangingPunct="1">
        <a:spcBef>
          <a:spcPct val="20000"/>
        </a:spcBef>
        <a:buFont typeface="Arial" pitchFamily="34" charset="0"/>
        <a:buChar char="•"/>
        <a:defRPr sz="1126" kern="1200">
          <a:solidFill>
            <a:schemeClr val="tx1"/>
          </a:solidFill>
          <a:latin typeface="+mn-lt"/>
          <a:ea typeface="+mn-ea"/>
          <a:cs typeface="+mn-cs"/>
        </a:defRPr>
      </a:lvl3pPr>
      <a:lvl4pPr marL="750822" indent="-107261" algn="l" defTabSz="429041" rtl="0" eaLnBrk="1" latinLnBrk="0" hangingPunct="1">
        <a:spcBef>
          <a:spcPct val="20000"/>
        </a:spcBef>
        <a:buFont typeface="Arial" pitchFamily="34" charset="0"/>
        <a:buChar char="–"/>
        <a:defRPr sz="939" kern="1200">
          <a:solidFill>
            <a:schemeClr val="tx1"/>
          </a:solidFill>
          <a:latin typeface="+mn-lt"/>
          <a:ea typeface="+mn-ea"/>
          <a:cs typeface="+mn-cs"/>
        </a:defRPr>
      </a:lvl4pPr>
      <a:lvl5pPr marL="965342" indent="-107261" algn="l" defTabSz="429041" rtl="0" eaLnBrk="1" latinLnBrk="0" hangingPunct="1">
        <a:spcBef>
          <a:spcPct val="20000"/>
        </a:spcBef>
        <a:buFont typeface="Arial" pitchFamily="34" charset="0"/>
        <a:buChar char="»"/>
        <a:defRPr sz="939" kern="1200">
          <a:solidFill>
            <a:schemeClr val="tx1"/>
          </a:solidFill>
          <a:latin typeface="+mn-lt"/>
          <a:ea typeface="+mn-ea"/>
          <a:cs typeface="+mn-cs"/>
        </a:defRPr>
      </a:lvl5pPr>
      <a:lvl6pPr marL="1179863" indent="-107261" algn="l" defTabSz="429041" rtl="0" eaLnBrk="1" latinLnBrk="0" hangingPunct="1">
        <a:spcBef>
          <a:spcPct val="20000"/>
        </a:spcBef>
        <a:buFont typeface="Arial" pitchFamily="34" charset="0"/>
        <a:buChar char="•"/>
        <a:defRPr sz="939" kern="1200">
          <a:solidFill>
            <a:schemeClr val="tx1"/>
          </a:solidFill>
          <a:latin typeface="+mn-lt"/>
          <a:ea typeface="+mn-ea"/>
          <a:cs typeface="+mn-cs"/>
        </a:defRPr>
      </a:lvl6pPr>
      <a:lvl7pPr marL="1394384" indent="-107261" algn="l" defTabSz="429041" rtl="0" eaLnBrk="1" latinLnBrk="0" hangingPunct="1">
        <a:spcBef>
          <a:spcPct val="20000"/>
        </a:spcBef>
        <a:buFont typeface="Arial" pitchFamily="34" charset="0"/>
        <a:buChar char="•"/>
        <a:defRPr sz="939" kern="1200">
          <a:solidFill>
            <a:schemeClr val="tx1"/>
          </a:solidFill>
          <a:latin typeface="+mn-lt"/>
          <a:ea typeface="+mn-ea"/>
          <a:cs typeface="+mn-cs"/>
        </a:defRPr>
      </a:lvl7pPr>
      <a:lvl8pPr marL="1608904" indent="-107261" algn="l" defTabSz="429041" rtl="0" eaLnBrk="1" latinLnBrk="0" hangingPunct="1">
        <a:spcBef>
          <a:spcPct val="20000"/>
        </a:spcBef>
        <a:buFont typeface="Arial" pitchFamily="34" charset="0"/>
        <a:buChar char="•"/>
        <a:defRPr sz="939" kern="1200">
          <a:solidFill>
            <a:schemeClr val="tx1"/>
          </a:solidFill>
          <a:latin typeface="+mn-lt"/>
          <a:ea typeface="+mn-ea"/>
          <a:cs typeface="+mn-cs"/>
        </a:defRPr>
      </a:lvl8pPr>
      <a:lvl9pPr marL="1823425" indent="-107261" algn="l" defTabSz="429041" rtl="0" eaLnBrk="1" latinLnBrk="0" hangingPunct="1">
        <a:spcBef>
          <a:spcPct val="20000"/>
        </a:spcBef>
        <a:buFont typeface="Arial" pitchFamily="34" charset="0"/>
        <a:buChar char="•"/>
        <a:defRPr sz="93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29041" rtl="0" eaLnBrk="1" latinLnBrk="0" hangingPunct="1">
        <a:defRPr sz="845" kern="1200">
          <a:solidFill>
            <a:schemeClr val="tx1"/>
          </a:solidFill>
          <a:latin typeface="+mn-lt"/>
          <a:ea typeface="+mn-ea"/>
          <a:cs typeface="+mn-cs"/>
        </a:defRPr>
      </a:lvl1pPr>
      <a:lvl2pPr marL="214520" algn="l" defTabSz="429041" rtl="0" eaLnBrk="1" latinLnBrk="0" hangingPunct="1">
        <a:defRPr sz="845" kern="1200">
          <a:solidFill>
            <a:schemeClr val="tx1"/>
          </a:solidFill>
          <a:latin typeface="+mn-lt"/>
          <a:ea typeface="+mn-ea"/>
          <a:cs typeface="+mn-cs"/>
        </a:defRPr>
      </a:lvl2pPr>
      <a:lvl3pPr marL="429041" algn="l" defTabSz="429041" rtl="0" eaLnBrk="1" latinLnBrk="0" hangingPunct="1">
        <a:defRPr sz="845" kern="1200">
          <a:solidFill>
            <a:schemeClr val="tx1"/>
          </a:solidFill>
          <a:latin typeface="+mn-lt"/>
          <a:ea typeface="+mn-ea"/>
          <a:cs typeface="+mn-cs"/>
        </a:defRPr>
      </a:lvl3pPr>
      <a:lvl4pPr marL="643561" algn="l" defTabSz="429041" rtl="0" eaLnBrk="1" latinLnBrk="0" hangingPunct="1">
        <a:defRPr sz="845" kern="1200">
          <a:solidFill>
            <a:schemeClr val="tx1"/>
          </a:solidFill>
          <a:latin typeface="+mn-lt"/>
          <a:ea typeface="+mn-ea"/>
          <a:cs typeface="+mn-cs"/>
        </a:defRPr>
      </a:lvl4pPr>
      <a:lvl5pPr marL="858083" algn="l" defTabSz="429041" rtl="0" eaLnBrk="1" latinLnBrk="0" hangingPunct="1">
        <a:defRPr sz="845" kern="1200">
          <a:solidFill>
            <a:schemeClr val="tx1"/>
          </a:solidFill>
          <a:latin typeface="+mn-lt"/>
          <a:ea typeface="+mn-ea"/>
          <a:cs typeface="+mn-cs"/>
        </a:defRPr>
      </a:lvl5pPr>
      <a:lvl6pPr marL="1072603" algn="l" defTabSz="429041" rtl="0" eaLnBrk="1" latinLnBrk="0" hangingPunct="1">
        <a:defRPr sz="845" kern="1200">
          <a:solidFill>
            <a:schemeClr val="tx1"/>
          </a:solidFill>
          <a:latin typeface="+mn-lt"/>
          <a:ea typeface="+mn-ea"/>
          <a:cs typeface="+mn-cs"/>
        </a:defRPr>
      </a:lvl6pPr>
      <a:lvl7pPr marL="1287123" algn="l" defTabSz="429041" rtl="0" eaLnBrk="1" latinLnBrk="0" hangingPunct="1">
        <a:defRPr sz="845" kern="1200">
          <a:solidFill>
            <a:schemeClr val="tx1"/>
          </a:solidFill>
          <a:latin typeface="+mn-lt"/>
          <a:ea typeface="+mn-ea"/>
          <a:cs typeface="+mn-cs"/>
        </a:defRPr>
      </a:lvl7pPr>
      <a:lvl8pPr marL="1501644" algn="l" defTabSz="429041" rtl="0" eaLnBrk="1" latinLnBrk="0" hangingPunct="1">
        <a:defRPr sz="845" kern="1200">
          <a:solidFill>
            <a:schemeClr val="tx1"/>
          </a:solidFill>
          <a:latin typeface="+mn-lt"/>
          <a:ea typeface="+mn-ea"/>
          <a:cs typeface="+mn-cs"/>
        </a:defRPr>
      </a:lvl8pPr>
      <a:lvl9pPr marL="1716164" algn="l" defTabSz="429041" rtl="0" eaLnBrk="1" latinLnBrk="0" hangingPunct="1">
        <a:defRPr sz="84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jpe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jpg"/><Relationship Id="rId2" Type="http://schemas.openxmlformats.org/officeDocument/2006/relationships/image" Target="../media/image7.png"/><Relationship Id="rId16" Type="http://schemas.openxmlformats.org/officeDocument/2006/relationships/image" Target="../media/image21.jpe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jpeg"/><Relationship Id="rId10" Type="http://schemas.openxmlformats.org/officeDocument/2006/relationships/image" Target="../media/image15.png"/><Relationship Id="rId19" Type="http://schemas.openxmlformats.org/officeDocument/2006/relationships/image" Target="../media/image24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fif"/><Relationship Id="rId2" Type="http://schemas.openxmlformats.org/officeDocument/2006/relationships/image" Target="../media/image30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fif"/><Relationship Id="rId4" Type="http://schemas.openxmlformats.org/officeDocument/2006/relationships/image" Target="../media/image32.jf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38.png"/><Relationship Id="rId4" Type="http://schemas.openxmlformats.org/officeDocument/2006/relationships/image" Target="../media/image3.png"/><Relationship Id="rId9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67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1376"/>
            <a:ext cx="3619313" cy="1384387"/>
          </a:xfrm>
          <a:custGeom>
            <a:avLst/>
            <a:gdLst/>
            <a:ahLst/>
            <a:cxnLst/>
            <a:rect l="l" t="t" r="r" b="b"/>
            <a:pathLst>
              <a:path w="7713527" h="2950424">
                <a:moveTo>
                  <a:pt x="0" y="0"/>
                </a:moveTo>
                <a:lnTo>
                  <a:pt x="7713527" y="0"/>
                </a:lnTo>
                <a:lnTo>
                  <a:pt x="7713527" y="2950424"/>
                </a:lnTo>
                <a:lnTo>
                  <a:pt x="0" y="29504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43577" y="555586"/>
            <a:ext cx="634185" cy="634185"/>
          </a:xfrm>
          <a:custGeom>
            <a:avLst/>
            <a:gdLst/>
            <a:ahLst/>
            <a:cxnLst/>
            <a:rect l="l" t="t" r="r" b="b"/>
            <a:pathLst>
              <a:path w="1351582" h="1351582">
                <a:moveTo>
                  <a:pt x="0" y="0"/>
                </a:moveTo>
                <a:lnTo>
                  <a:pt x="1351582" y="0"/>
                </a:lnTo>
                <a:lnTo>
                  <a:pt x="1351582" y="1351583"/>
                </a:lnTo>
                <a:lnTo>
                  <a:pt x="0" y="13515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392128" y="4088216"/>
            <a:ext cx="2751872" cy="2751872"/>
          </a:xfrm>
          <a:custGeom>
            <a:avLst/>
            <a:gdLst/>
            <a:ahLst/>
            <a:cxnLst/>
            <a:rect l="l" t="t" r="r" b="b"/>
            <a:pathLst>
              <a:path w="5864825" h="5864825">
                <a:moveTo>
                  <a:pt x="5864825" y="0"/>
                </a:moveTo>
                <a:lnTo>
                  <a:pt x="0" y="0"/>
                </a:lnTo>
                <a:lnTo>
                  <a:pt x="0" y="5864825"/>
                </a:lnTo>
                <a:lnTo>
                  <a:pt x="5864825" y="5864825"/>
                </a:lnTo>
                <a:lnTo>
                  <a:pt x="586482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23611" y="409579"/>
            <a:ext cx="1486797" cy="1006184"/>
          </a:xfrm>
          <a:custGeom>
            <a:avLst/>
            <a:gdLst/>
            <a:ahLst/>
            <a:cxnLst/>
            <a:rect l="l" t="t" r="r" b="b"/>
            <a:pathLst>
              <a:path w="3168681" h="2144392">
                <a:moveTo>
                  <a:pt x="0" y="0"/>
                </a:moveTo>
                <a:lnTo>
                  <a:pt x="3168681" y="0"/>
                </a:lnTo>
                <a:lnTo>
                  <a:pt x="3168681" y="2144392"/>
                </a:lnTo>
                <a:lnTo>
                  <a:pt x="0" y="21443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81000" y="2971800"/>
            <a:ext cx="8151979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400" dirty="0">
                <a:solidFill>
                  <a:schemeClr val="bg1"/>
                </a:solidFill>
                <a:latin typeface="Arial Black" panose="020B0A04020102020204" pitchFamily="34" charset="0"/>
              </a:rPr>
              <a:t>RELATÓRIO 2º QUADRIMESTRE DE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1600200"/>
            <a:ext cx="784859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>
                <a:solidFill>
                  <a:srgbClr val="000000"/>
                </a:solidFill>
                <a:latin typeface="Calibri"/>
              </a:defRPr>
            </a:pPr>
            <a:r>
              <a:rPr b="1" dirty="0"/>
              <a:t>📌 </a:t>
            </a:r>
            <a:r>
              <a:rPr b="1" dirty="0" err="1"/>
              <a:t>Vacinação</a:t>
            </a:r>
            <a:r>
              <a:rPr b="1" dirty="0"/>
              <a:t> </a:t>
            </a:r>
            <a:r>
              <a:rPr b="1" dirty="0" err="1"/>
              <a:t>nas</a:t>
            </a:r>
            <a:r>
              <a:rPr b="1" dirty="0"/>
              <a:t> </a:t>
            </a:r>
            <a:r>
              <a:rPr b="1" dirty="0" err="1"/>
              <a:t>Empresas</a:t>
            </a:r>
            <a:r>
              <a:rPr lang="pt-BR" b="1" dirty="0"/>
              <a:t> – Campanha Sarampo</a:t>
            </a:r>
            <a:br>
              <a:rPr dirty="0"/>
            </a:br>
            <a:r>
              <a:rPr dirty="0"/>
              <a:t>- 503 doses </a:t>
            </a:r>
            <a:r>
              <a:rPr dirty="0" err="1"/>
              <a:t>aplicadas</a:t>
            </a:r>
            <a:br>
              <a:rPr dirty="0"/>
            </a:br>
            <a:r>
              <a:rPr dirty="0"/>
              <a:t>   • </a:t>
            </a:r>
            <a:r>
              <a:rPr dirty="0" err="1"/>
              <a:t>Sarampo</a:t>
            </a:r>
            <a:r>
              <a:rPr dirty="0"/>
              <a:t>: 207</a:t>
            </a:r>
            <a:br>
              <a:rPr dirty="0"/>
            </a:br>
            <a:r>
              <a:rPr dirty="0"/>
              <a:t>   • Influenza: 123</a:t>
            </a:r>
            <a:br>
              <a:rPr dirty="0"/>
            </a:br>
            <a:r>
              <a:rPr dirty="0"/>
              <a:t>   • </a:t>
            </a:r>
            <a:r>
              <a:rPr dirty="0" err="1"/>
              <a:t>Antitetânica</a:t>
            </a:r>
            <a:r>
              <a:rPr dirty="0"/>
              <a:t>: 161</a:t>
            </a:r>
            <a:br>
              <a:rPr dirty="0"/>
            </a:br>
            <a:r>
              <a:rPr dirty="0"/>
              <a:t>   • </a:t>
            </a:r>
            <a:r>
              <a:rPr dirty="0" err="1"/>
              <a:t>Hepatite</a:t>
            </a:r>
            <a:r>
              <a:rPr dirty="0"/>
              <a:t> B: 11</a:t>
            </a:r>
            <a:br>
              <a:rPr dirty="0"/>
            </a:br>
            <a:br>
              <a:rPr dirty="0"/>
            </a:br>
            <a:r>
              <a:rPr b="1" dirty="0"/>
              <a:t>📌 </a:t>
            </a:r>
            <a:r>
              <a:rPr lang="pt-BR" b="1" dirty="0"/>
              <a:t>Campanha da </a:t>
            </a:r>
            <a:r>
              <a:rPr b="1" dirty="0"/>
              <a:t>Influenza</a:t>
            </a:r>
            <a:r>
              <a:rPr lang="pt-BR" b="1" dirty="0"/>
              <a:t> (Meta: </a:t>
            </a:r>
            <a:r>
              <a:rPr lang="pt-BR" dirty="0"/>
              <a:t>6.859 pessoas que estão em grupos de risco </a:t>
            </a:r>
            <a:r>
              <a:rPr lang="pt-BR" b="1" dirty="0"/>
              <a:t>)</a:t>
            </a:r>
            <a:br>
              <a:rPr dirty="0"/>
            </a:br>
            <a:r>
              <a:rPr dirty="0"/>
              <a:t>- 7.370 doses </a:t>
            </a:r>
            <a:r>
              <a:rPr dirty="0" err="1"/>
              <a:t>aplicadas</a:t>
            </a:r>
            <a:r>
              <a:rPr lang="pt-BR" dirty="0"/>
              <a:t> no total</a:t>
            </a:r>
          </a:p>
          <a:p>
            <a:pPr>
              <a:defRPr sz="1800">
                <a:solidFill>
                  <a:srgbClr val="000000"/>
                </a:solidFill>
                <a:latin typeface="Calibri"/>
              </a:defRPr>
            </a:pPr>
            <a:r>
              <a:rPr dirty="0"/>
              <a:t>   • </a:t>
            </a:r>
            <a:r>
              <a:rPr lang="pt-BR" dirty="0"/>
              <a:t>3.348 pessoas vacinadas de grupos de risco</a:t>
            </a:r>
          </a:p>
          <a:p>
            <a:pPr>
              <a:defRPr sz="1800">
                <a:solidFill>
                  <a:srgbClr val="000000"/>
                </a:solidFill>
                <a:latin typeface="Calibri"/>
              </a:defRPr>
            </a:pPr>
            <a:r>
              <a:rPr dirty="0"/>
              <a:t>   • 48,81% da meta (RS: 52,43%)</a:t>
            </a:r>
            <a:r>
              <a:rPr lang="pt-BR" dirty="0"/>
              <a:t> </a:t>
            </a:r>
            <a:r>
              <a:rPr dirty="0"/>
              <a:t> ⬇️</a:t>
            </a:r>
            <a:br>
              <a:rPr dirty="0"/>
            </a:br>
            <a:br>
              <a:rPr dirty="0"/>
            </a:br>
            <a:r>
              <a:rPr b="1" dirty="0"/>
              <a:t>📌 SRAG (</a:t>
            </a:r>
            <a:r>
              <a:rPr b="1" dirty="0" err="1"/>
              <a:t>Síndrome</a:t>
            </a:r>
            <a:r>
              <a:rPr b="1" dirty="0"/>
              <a:t> </a:t>
            </a:r>
            <a:r>
              <a:rPr b="1" dirty="0" err="1"/>
              <a:t>Respiratória</a:t>
            </a:r>
            <a:r>
              <a:rPr b="1" dirty="0"/>
              <a:t> Aguda Grave)</a:t>
            </a:r>
            <a:br>
              <a:rPr b="1" dirty="0"/>
            </a:br>
            <a:r>
              <a:rPr dirty="0"/>
              <a:t>- 112 </a:t>
            </a:r>
            <a:r>
              <a:rPr dirty="0" err="1"/>
              <a:t>hospitalizações</a:t>
            </a:r>
            <a:r>
              <a:rPr dirty="0"/>
              <a:t> – </a:t>
            </a:r>
            <a:r>
              <a:rPr b="1" dirty="0"/>
              <a:t>17 </a:t>
            </a:r>
            <a:r>
              <a:rPr b="1" dirty="0" err="1"/>
              <a:t>óbitos</a:t>
            </a:r>
            <a:br>
              <a:rPr dirty="0"/>
            </a:br>
            <a:r>
              <a:rPr dirty="0"/>
              <a:t>- </a:t>
            </a:r>
            <a:r>
              <a:rPr dirty="0" err="1"/>
              <a:t>Incidência</a:t>
            </a:r>
            <a:r>
              <a:rPr dirty="0"/>
              <a:t>: 515,73/100 mil hab. (RS: 140,95) ⬆️</a:t>
            </a:r>
            <a:br>
              <a:rPr dirty="0"/>
            </a:br>
            <a:r>
              <a:rPr dirty="0"/>
              <a:t>- </a:t>
            </a:r>
            <a:r>
              <a:rPr dirty="0" err="1"/>
              <a:t>Letalidade</a:t>
            </a:r>
            <a:r>
              <a:rPr dirty="0"/>
              <a:t>: 15,18% (RS: 9,05%) ⬆️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28CB032E-1B24-E659-8DB5-1F1DEAEFC11E}"/>
              </a:ext>
            </a:extLst>
          </p:cNvPr>
          <p:cNvSpPr txBox="1">
            <a:spLocks/>
          </p:cNvSpPr>
          <p:nvPr/>
        </p:nvSpPr>
        <p:spPr>
          <a:xfrm>
            <a:off x="143507" y="152400"/>
            <a:ext cx="8856984" cy="100960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29041" rtl="0" eaLnBrk="1" latinLnBrk="0" hangingPunct="1">
              <a:spcBef>
                <a:spcPct val="0"/>
              </a:spcBef>
              <a:buNone/>
              <a:defRPr sz="206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rgbClr val="038974"/>
                </a:solidFill>
              </a:rPr>
              <a:t>Secretaria Municipal de Saúde</a:t>
            </a:r>
          </a:p>
          <a:p>
            <a:r>
              <a:rPr lang="pt-BR" sz="2800" b="1" dirty="0">
                <a:solidFill>
                  <a:srgbClr val="038974"/>
                </a:solidFill>
              </a:rPr>
              <a:t>Dados Epidemiológicos e de Vacinação</a:t>
            </a:r>
            <a:br>
              <a:rPr lang="pt-BR" sz="3200" b="1" dirty="0">
                <a:solidFill>
                  <a:srgbClr val="038974"/>
                </a:solidFill>
              </a:rPr>
            </a:br>
            <a:endParaRPr lang="pt-BR" sz="2000" dirty="0">
              <a:solidFill>
                <a:srgbClr val="038974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C0A904-E541-361E-2C60-538686DD4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9FC6D666-A03D-B709-639C-F7606ED3574C}"/>
              </a:ext>
            </a:extLst>
          </p:cNvPr>
          <p:cNvSpPr txBox="1">
            <a:spLocks/>
          </p:cNvSpPr>
          <p:nvPr/>
        </p:nvSpPr>
        <p:spPr>
          <a:xfrm>
            <a:off x="143507" y="533400"/>
            <a:ext cx="8856984" cy="100960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29041" rtl="0" eaLnBrk="1" latinLnBrk="0" hangingPunct="1">
              <a:spcBef>
                <a:spcPct val="0"/>
              </a:spcBef>
              <a:buNone/>
              <a:defRPr sz="206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400" b="1" dirty="0">
                <a:solidFill>
                  <a:srgbClr val="038974"/>
                </a:solidFill>
              </a:rPr>
              <a:t>Secretaria Municipal de Saúde</a:t>
            </a:r>
            <a:br>
              <a:rPr lang="pt-BR" sz="3200" b="1" dirty="0">
                <a:solidFill>
                  <a:srgbClr val="038974"/>
                </a:solidFill>
              </a:rPr>
            </a:br>
            <a:endParaRPr lang="pt-BR" sz="2000" b="1" dirty="0">
              <a:solidFill>
                <a:srgbClr val="038974"/>
              </a:solidFill>
              <a:latin typeface="Arial" panose="020B060402020202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1E32B5B-C136-2B69-ADBB-FB1372DC4EFD}"/>
              </a:ext>
            </a:extLst>
          </p:cNvPr>
          <p:cNvSpPr txBox="1">
            <a:spLocks/>
          </p:cNvSpPr>
          <p:nvPr/>
        </p:nvSpPr>
        <p:spPr>
          <a:xfrm>
            <a:off x="762000" y="2590800"/>
            <a:ext cx="8458201" cy="100960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29041" rtl="0" eaLnBrk="1" latinLnBrk="0" hangingPunct="1">
              <a:spcBef>
                <a:spcPct val="0"/>
              </a:spcBef>
              <a:buNone/>
              <a:defRPr sz="206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400" b="1" dirty="0">
                <a:solidFill>
                  <a:srgbClr val="038974"/>
                </a:solidFill>
              </a:rPr>
              <a:t>Número médio de atendimentos </a:t>
            </a:r>
            <a:r>
              <a:rPr lang="pt-BR" sz="4400" b="1" dirty="0">
                <a:solidFill>
                  <a:srgbClr val="038974"/>
                </a:solidFill>
                <a:latin typeface="Arial" panose="020B0604020202020204" pitchFamily="34" charset="0"/>
              </a:rPr>
              <a:t>no balcão da Secretaria de Saúde </a:t>
            </a:r>
            <a:r>
              <a:rPr lang="pt-BR" sz="4400" b="1" dirty="0">
                <a:solidFill>
                  <a:srgbClr val="038974"/>
                </a:solidFill>
              </a:rPr>
              <a:t>: </a:t>
            </a:r>
            <a:r>
              <a:rPr lang="pt-BR" sz="4400" b="1" dirty="0">
                <a:solidFill>
                  <a:srgbClr val="FF0000"/>
                </a:solidFill>
              </a:rPr>
              <a:t>136 usuários/dia.</a:t>
            </a:r>
            <a:r>
              <a:rPr lang="pt-BR" sz="4400" b="1" dirty="0">
                <a:solidFill>
                  <a:srgbClr val="038974"/>
                </a:solidFill>
              </a:rPr>
              <a:t> </a:t>
            </a:r>
            <a:endParaRPr lang="pt-BR" sz="4400" b="1" dirty="0">
              <a:solidFill>
                <a:srgbClr val="038974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82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F6EFA-F599-A848-C16C-F24C6DEC4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AB135103-1B05-9D83-E6BE-25D6B128A684}"/>
              </a:ext>
            </a:extLst>
          </p:cNvPr>
          <p:cNvSpPr txBox="1">
            <a:spLocks/>
          </p:cNvSpPr>
          <p:nvPr/>
        </p:nvSpPr>
        <p:spPr>
          <a:xfrm>
            <a:off x="143507" y="152400"/>
            <a:ext cx="8856984" cy="100960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29041" rtl="0" eaLnBrk="1" latinLnBrk="0" hangingPunct="1">
              <a:spcBef>
                <a:spcPct val="0"/>
              </a:spcBef>
              <a:buNone/>
              <a:defRPr sz="206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rgbClr val="038974"/>
                </a:solidFill>
              </a:rPr>
              <a:t>Secretaria Municipal de Saúde</a:t>
            </a:r>
            <a:br>
              <a:rPr lang="pt-BR" sz="3200" b="1" dirty="0">
                <a:solidFill>
                  <a:srgbClr val="038974"/>
                </a:solidFill>
              </a:rPr>
            </a:br>
            <a:endParaRPr lang="pt-BR" sz="2000" dirty="0">
              <a:solidFill>
                <a:srgbClr val="038974"/>
              </a:solidFill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A821DDE9-F536-07BD-440E-89C4101319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5963914"/>
              </p:ext>
            </p:extLst>
          </p:nvPr>
        </p:nvGraphicFramePr>
        <p:xfrm>
          <a:off x="550459" y="2743200"/>
          <a:ext cx="8043080" cy="369043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44025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7259">
                  <a:extLst>
                    <a:ext uri="{9D8B030D-6E8A-4147-A177-3AD203B41FA5}">
                      <a16:colId xmlns:a16="http://schemas.microsoft.com/office/drawing/2014/main" val="3484996852"/>
                    </a:ext>
                  </a:extLst>
                </a:gridCol>
                <a:gridCol w="2023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023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2300" b="1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Atividade</a:t>
                      </a:r>
                    </a:p>
                  </a:txBody>
                  <a:tcPr marL="42905" marR="42905" marT="21453" marB="21453" anchor="ctr"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2300" b="1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Nº Grupos</a:t>
                      </a:r>
                    </a:p>
                  </a:txBody>
                  <a:tcPr marL="42905" marR="42905" marT="21453" marB="21453" anchor="ctr"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2000" b="1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Pessoas participando / mês</a:t>
                      </a:r>
                    </a:p>
                  </a:txBody>
                  <a:tcPr marL="42905" marR="42905" marT="21453" marB="21453" anchor="ctr">
                    <a:solidFill>
                      <a:srgbClr val="0389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635564"/>
                  </a:ext>
                </a:extLst>
              </a:tr>
              <a:tr h="40023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BR" sz="23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Grupos de ginástica, câmbio, vôlei, </a:t>
                      </a:r>
                      <a:r>
                        <a:rPr lang="pt-BR" sz="2300" b="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pilates</a:t>
                      </a:r>
                      <a:r>
                        <a:rPr lang="pt-BR" sz="23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futebol e relaxamento</a:t>
                      </a:r>
                    </a:p>
                  </a:txBody>
                  <a:tcPr marL="42905" marR="42905" marT="21453" marB="21453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23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26</a:t>
                      </a:r>
                    </a:p>
                  </a:txBody>
                  <a:tcPr marL="42905" marR="42905" marT="21453" marB="21453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23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300 pessoas</a:t>
                      </a:r>
                    </a:p>
                  </a:txBody>
                  <a:tcPr marL="42905" marR="42905" marT="21453" marB="21453" anchor="ctr"/>
                </a:tc>
                <a:extLst>
                  <a:ext uri="{0D108BD9-81ED-4DB2-BD59-A6C34878D82A}">
                    <a16:rowId xmlns:a16="http://schemas.microsoft.com/office/drawing/2014/main" val="2007185555"/>
                  </a:ext>
                </a:extLst>
              </a:tr>
              <a:tr h="43797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BR" sz="23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Yoga</a:t>
                      </a:r>
                    </a:p>
                  </a:txBody>
                  <a:tcPr marL="42905" marR="42905" marT="21453" marB="21453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23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11</a:t>
                      </a:r>
                    </a:p>
                  </a:txBody>
                  <a:tcPr marL="42905" marR="42905" marT="21453" marB="21453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23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311 pessoas</a:t>
                      </a:r>
                    </a:p>
                  </a:txBody>
                  <a:tcPr marL="42905" marR="42905" marT="21453" marB="21453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23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BR" sz="23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Oficina de fisioterapia pélvica</a:t>
                      </a:r>
                    </a:p>
                  </a:txBody>
                  <a:tcPr marL="42905" marR="42905" marT="21453" marB="21453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23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</a:t>
                      </a:r>
                    </a:p>
                  </a:txBody>
                  <a:tcPr marL="42905" marR="42905" marT="21453" marB="21453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23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12 pessoas</a:t>
                      </a:r>
                    </a:p>
                  </a:txBody>
                  <a:tcPr marL="42905" marR="42905" marT="21453" marB="21453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5977352"/>
                  </a:ext>
                </a:extLst>
              </a:tr>
              <a:tr h="40023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BR" sz="23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Auriculoterapia</a:t>
                      </a:r>
                    </a:p>
                  </a:txBody>
                  <a:tcPr marL="42905" marR="42905" marT="21453" marB="21453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23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</a:p>
                  </a:txBody>
                  <a:tcPr marL="42905" marR="42905" marT="21453" marB="21453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23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76 pessoas</a:t>
                      </a:r>
                    </a:p>
                  </a:txBody>
                  <a:tcPr marL="42905" marR="42905" marT="21453" marB="21453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7600661"/>
                  </a:ext>
                </a:extLst>
              </a:tr>
              <a:tr h="40023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BR" sz="23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Total</a:t>
                      </a:r>
                    </a:p>
                  </a:txBody>
                  <a:tcPr marL="42905" marR="42905" marT="21453" marB="21453" anchor="ctr"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23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42</a:t>
                      </a:r>
                    </a:p>
                  </a:txBody>
                  <a:tcPr marL="42905" marR="42905" marT="21453" marB="21453" anchor="ctr"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23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699 pessoas</a:t>
                      </a:r>
                    </a:p>
                  </a:txBody>
                  <a:tcPr marL="42905" marR="42905" marT="21453" marB="21453" anchor="ctr">
                    <a:solidFill>
                      <a:srgbClr val="0389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6988674"/>
                  </a:ext>
                </a:extLst>
              </a:tr>
            </a:tbl>
          </a:graphicData>
        </a:graphic>
      </p:graphicFrame>
      <p:pic>
        <p:nvPicPr>
          <p:cNvPr id="7" name="Imagem 6">
            <a:extLst>
              <a:ext uri="{FF2B5EF4-FFF2-40B4-BE49-F238E27FC236}">
                <a16:creationId xmlns:a16="http://schemas.microsoft.com/office/drawing/2014/main" id="{BB2979FC-A260-76C2-CACF-58F68C2999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14400"/>
            <a:ext cx="5696725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85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4562F-B081-8563-79C2-31BB47AC8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17479912-BBF3-E5B1-CA8B-C772AFBA6B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198038"/>
              </p:ext>
            </p:extLst>
          </p:nvPr>
        </p:nvGraphicFramePr>
        <p:xfrm>
          <a:off x="1333499" y="1371600"/>
          <a:ext cx="6477000" cy="51768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76600">
                  <a:extLst>
                    <a:ext uri="{9D8B030D-6E8A-4147-A177-3AD203B41FA5}">
                      <a16:colId xmlns:a16="http://schemas.microsoft.com/office/drawing/2014/main" val="873550584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1250420104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948007363"/>
                    </a:ext>
                  </a:extLst>
                </a:gridCol>
              </a:tblGrid>
              <a:tr h="37090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Especialidade</a:t>
                      </a:r>
                    </a:p>
                  </a:txBody>
                  <a:tcPr marL="8318" marR="8318" marT="83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Agendamentos 2º Q.</a:t>
                      </a:r>
                    </a:p>
                  </a:txBody>
                  <a:tcPr marL="8318" marR="8318" marT="83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2904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Fila de Espera</a:t>
                      </a:r>
                    </a:p>
                  </a:txBody>
                  <a:tcPr marL="8318" marR="8318" marT="83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1196185"/>
                  </a:ext>
                </a:extLst>
              </a:tr>
              <a:tr h="355374">
                <a:tc>
                  <a:txBody>
                    <a:bodyPr/>
                    <a:lstStyle/>
                    <a:p>
                      <a:pPr marL="0" marR="0" lvl="0" indent="0" algn="l" defTabSz="42904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Endoscopia - HNP</a:t>
                      </a:r>
                    </a:p>
                  </a:txBody>
                  <a:tcPr marL="8318" marR="8318" marT="83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260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8281010"/>
                  </a:ext>
                </a:extLst>
              </a:tr>
              <a:tr h="355374">
                <a:tc>
                  <a:txBody>
                    <a:bodyPr/>
                    <a:lstStyle/>
                    <a:p>
                      <a:pPr marL="0" marR="0" lvl="0" indent="0" algn="l" defTabSz="42904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Colonoscopia - HNP</a:t>
                      </a:r>
                    </a:p>
                  </a:txBody>
                  <a:tcPr marL="8318" marR="8318" marT="83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6553333"/>
                  </a:ext>
                </a:extLst>
              </a:tr>
              <a:tr h="355374">
                <a:tc>
                  <a:txBody>
                    <a:bodyPr/>
                    <a:lstStyle/>
                    <a:p>
                      <a:pPr marL="0" marR="0" lvl="0" indent="0" algn="l" defTabSz="42904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Primeira consulta (cirurgia) - HNP</a:t>
                      </a:r>
                    </a:p>
                  </a:txBody>
                  <a:tcPr marL="8318" marR="8318" marT="83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192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208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643294"/>
                  </a:ext>
                </a:extLst>
              </a:tr>
              <a:tr h="355374">
                <a:tc>
                  <a:txBody>
                    <a:bodyPr/>
                    <a:lstStyle/>
                    <a:p>
                      <a:pPr marL="0" marR="0" lvl="0" indent="0" algn="l" defTabSz="42904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Cirurgia geral eletiva - HNP</a:t>
                      </a:r>
                    </a:p>
                  </a:txBody>
                  <a:tcPr marL="8318" marR="8318" marT="83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1202360"/>
                  </a:ext>
                </a:extLst>
              </a:tr>
              <a:tr h="355374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Dermatologia</a:t>
                      </a:r>
                    </a:p>
                  </a:txBody>
                  <a:tcPr marL="8318" marR="8318" marT="83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176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4577261"/>
                  </a:ext>
                </a:extLst>
              </a:tr>
              <a:tr h="355374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Ortopedia Alta Complexidade Quadril</a:t>
                      </a:r>
                    </a:p>
                  </a:txBody>
                  <a:tcPr marL="8318" marR="8318" marT="83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6269700"/>
                  </a:ext>
                </a:extLst>
              </a:tr>
              <a:tr h="355374">
                <a:tc>
                  <a:txBody>
                    <a:bodyPr/>
                    <a:lstStyle/>
                    <a:p>
                      <a:pPr marL="0" marR="0" lvl="0" indent="0" algn="l" defTabSz="42904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Ortopedia Alta Complexidade Joelho</a:t>
                      </a:r>
                    </a:p>
                  </a:txBody>
                  <a:tcPr marL="8318" marR="8318" marT="83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3446056"/>
                  </a:ext>
                </a:extLst>
              </a:tr>
              <a:tr h="355374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Ortopedia Alta Complexidade Coluna</a:t>
                      </a:r>
                    </a:p>
                  </a:txBody>
                  <a:tcPr marL="8318" marR="8318" marT="83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7352815"/>
                  </a:ext>
                </a:extLst>
              </a:tr>
              <a:tr h="355374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Cardiologia</a:t>
                      </a:r>
                    </a:p>
                  </a:txBody>
                  <a:tcPr marL="8318" marR="8318" marT="83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4800126"/>
                  </a:ext>
                </a:extLst>
              </a:tr>
              <a:tr h="355374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Endocrinologia</a:t>
                      </a:r>
                    </a:p>
                  </a:txBody>
                  <a:tcPr marL="8318" marR="8318" marT="83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1505902"/>
                  </a:ext>
                </a:extLst>
              </a:tr>
              <a:tr h="355374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Neurologista</a:t>
                      </a:r>
                    </a:p>
                  </a:txBody>
                  <a:tcPr marL="8318" marR="8318" marT="83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3829666"/>
                  </a:ext>
                </a:extLst>
              </a:tr>
              <a:tr h="355374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Reumatologista</a:t>
                      </a:r>
                    </a:p>
                  </a:txBody>
                  <a:tcPr marL="8318" marR="8318" marT="83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1492498"/>
                  </a:ext>
                </a:extLst>
              </a:tr>
              <a:tr h="355374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Saúde Auditiva</a:t>
                      </a:r>
                    </a:p>
                  </a:txBody>
                  <a:tcPr marL="8318" marR="8318" marT="83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7415803"/>
                  </a:ext>
                </a:extLst>
              </a:tr>
            </a:tbl>
          </a:graphicData>
        </a:graphic>
      </p:graphicFrame>
      <p:sp>
        <p:nvSpPr>
          <p:cNvPr id="3" name="Título 1">
            <a:extLst>
              <a:ext uri="{FF2B5EF4-FFF2-40B4-BE49-F238E27FC236}">
                <a16:creationId xmlns:a16="http://schemas.microsoft.com/office/drawing/2014/main" id="{1A0B4E36-CAB3-1AEC-CE75-7E0DCBA7828A}"/>
              </a:ext>
            </a:extLst>
          </p:cNvPr>
          <p:cNvSpPr txBox="1">
            <a:spLocks/>
          </p:cNvSpPr>
          <p:nvPr/>
        </p:nvSpPr>
        <p:spPr>
          <a:xfrm>
            <a:off x="143507" y="152400"/>
            <a:ext cx="8856984" cy="100960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29041" rtl="0" eaLnBrk="1" latinLnBrk="0" hangingPunct="1">
              <a:spcBef>
                <a:spcPct val="0"/>
              </a:spcBef>
              <a:buNone/>
              <a:defRPr sz="206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rgbClr val="038974"/>
                </a:solidFill>
              </a:rPr>
              <a:t>Filas de Espera - Especialidades</a:t>
            </a:r>
            <a:br>
              <a:rPr lang="pt-BR" sz="3200" b="1" dirty="0">
                <a:solidFill>
                  <a:srgbClr val="038974"/>
                </a:solidFill>
              </a:rPr>
            </a:br>
            <a:r>
              <a:rPr lang="pt-BR" sz="2000" b="1" dirty="0">
                <a:solidFill>
                  <a:srgbClr val="038974"/>
                </a:solidFill>
                <a:latin typeface="Arial" panose="020B0604020202020204" pitchFamily="34" charset="0"/>
              </a:rPr>
              <a:t>2º Quadrimestre de 2025</a:t>
            </a:r>
            <a:endParaRPr lang="pt-BR" sz="2000" dirty="0">
              <a:solidFill>
                <a:srgbClr val="0389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214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F13BD2-3940-D15E-0823-C97738432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C50B29A8-03D3-A237-626A-F3D56CB858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160543"/>
              </p:ext>
            </p:extLst>
          </p:nvPr>
        </p:nvGraphicFramePr>
        <p:xfrm>
          <a:off x="457200" y="1295400"/>
          <a:ext cx="7924800" cy="23338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76600">
                  <a:extLst>
                    <a:ext uri="{9D8B030D-6E8A-4147-A177-3AD203B41FA5}">
                      <a16:colId xmlns:a16="http://schemas.microsoft.com/office/drawing/2014/main" val="873550584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1250420104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442688554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948007363"/>
                    </a:ext>
                  </a:extLst>
                </a:gridCol>
              </a:tblGrid>
              <a:tr h="37090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Especialidade</a:t>
                      </a:r>
                    </a:p>
                  </a:txBody>
                  <a:tcPr marL="8318" marR="8318" marT="83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Agendamentos 2º Q.</a:t>
                      </a:r>
                    </a:p>
                  </a:txBody>
                  <a:tcPr marL="8318" marR="8318" marT="83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Faltas</a:t>
                      </a:r>
                    </a:p>
                  </a:txBody>
                  <a:tcPr marL="8318" marR="8318" marT="83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2904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Fila de Espera</a:t>
                      </a:r>
                    </a:p>
                  </a:txBody>
                  <a:tcPr marL="8318" marR="8318" marT="83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1196185"/>
                  </a:ext>
                </a:extLst>
              </a:tr>
              <a:tr h="355374">
                <a:tc>
                  <a:txBody>
                    <a:bodyPr/>
                    <a:lstStyle/>
                    <a:p>
                      <a:pPr marL="0" marR="0" lvl="0" indent="0" algn="l" defTabSz="42904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Cirurgião Vascular - HNP</a:t>
                      </a:r>
                    </a:p>
                  </a:txBody>
                  <a:tcPr marL="8318" marR="8318" marT="83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8281010"/>
                  </a:ext>
                </a:extLst>
              </a:tr>
              <a:tr h="355374">
                <a:tc>
                  <a:txBody>
                    <a:bodyPr/>
                    <a:lstStyle/>
                    <a:p>
                      <a:pPr marL="0" marR="0" lvl="0" indent="0" algn="l" defTabSz="42904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Traumatologista - HNP</a:t>
                      </a:r>
                    </a:p>
                  </a:txBody>
                  <a:tcPr marL="8318" marR="8318" marT="83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270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350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6553333"/>
                  </a:ext>
                </a:extLst>
              </a:tr>
              <a:tr h="355374">
                <a:tc>
                  <a:txBody>
                    <a:bodyPr/>
                    <a:lstStyle/>
                    <a:p>
                      <a:pPr marL="0" marR="0" lvl="0" indent="0" algn="l" defTabSz="42904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Oftalmologista</a:t>
                      </a:r>
                    </a:p>
                  </a:txBody>
                  <a:tcPr marL="8318" marR="8318" marT="83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165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643294"/>
                  </a:ext>
                </a:extLst>
              </a:tr>
              <a:tr h="355374">
                <a:tc>
                  <a:txBody>
                    <a:bodyPr/>
                    <a:lstStyle/>
                    <a:p>
                      <a:pPr marL="0" marR="0" lvl="0" indent="0" algn="l" defTabSz="42904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Neurologista - HNP</a:t>
                      </a:r>
                    </a:p>
                  </a:txBody>
                  <a:tcPr marL="8318" marR="8318" marT="83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1202360"/>
                  </a:ext>
                </a:extLst>
              </a:tr>
              <a:tr h="355374">
                <a:tc>
                  <a:txBody>
                    <a:bodyPr/>
                    <a:lstStyle/>
                    <a:p>
                      <a:pPr marL="0" marR="0" lvl="0" indent="0" algn="l" defTabSz="42904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Fisioterapia</a:t>
                      </a:r>
                    </a:p>
                  </a:txBody>
                  <a:tcPr marL="8318" marR="8318" marT="83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375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706027"/>
                  </a:ext>
                </a:extLst>
              </a:tr>
            </a:tbl>
          </a:graphicData>
        </a:graphic>
      </p:graphicFrame>
      <p:sp>
        <p:nvSpPr>
          <p:cNvPr id="3" name="Título 1">
            <a:extLst>
              <a:ext uri="{FF2B5EF4-FFF2-40B4-BE49-F238E27FC236}">
                <a16:creationId xmlns:a16="http://schemas.microsoft.com/office/drawing/2014/main" id="{FE50C290-E08F-4DC4-FE11-E25C128659DF}"/>
              </a:ext>
            </a:extLst>
          </p:cNvPr>
          <p:cNvSpPr txBox="1">
            <a:spLocks/>
          </p:cNvSpPr>
          <p:nvPr/>
        </p:nvSpPr>
        <p:spPr>
          <a:xfrm>
            <a:off x="143507" y="152400"/>
            <a:ext cx="8856984" cy="100960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29041" rtl="0" eaLnBrk="1" latinLnBrk="0" hangingPunct="1">
              <a:spcBef>
                <a:spcPct val="0"/>
              </a:spcBef>
              <a:buNone/>
              <a:defRPr sz="206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rgbClr val="038974"/>
                </a:solidFill>
              </a:rPr>
              <a:t>Filas de Espera - Especialidades</a:t>
            </a:r>
            <a:br>
              <a:rPr lang="pt-BR" sz="3200" b="1" dirty="0">
                <a:solidFill>
                  <a:srgbClr val="038974"/>
                </a:solidFill>
              </a:rPr>
            </a:br>
            <a:r>
              <a:rPr lang="pt-BR" sz="2000" b="1" dirty="0">
                <a:solidFill>
                  <a:srgbClr val="038974"/>
                </a:solidFill>
                <a:latin typeface="Arial" panose="020B0604020202020204" pitchFamily="34" charset="0"/>
              </a:rPr>
              <a:t>2º Quadrimestre de 2025</a:t>
            </a:r>
            <a:endParaRPr lang="pt-BR" sz="2000" dirty="0">
              <a:solidFill>
                <a:srgbClr val="0389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437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53448-41B5-947F-55C3-E392BAB67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7C1499A6-90F3-7331-3AF5-DAB33F238D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1836363"/>
              </p:ext>
            </p:extLst>
          </p:nvPr>
        </p:nvGraphicFramePr>
        <p:xfrm>
          <a:off x="838201" y="1981200"/>
          <a:ext cx="7716372" cy="33999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85999">
                  <a:extLst>
                    <a:ext uri="{9D8B030D-6E8A-4147-A177-3AD203B41FA5}">
                      <a16:colId xmlns:a16="http://schemas.microsoft.com/office/drawing/2014/main" val="873550584"/>
                    </a:ext>
                  </a:extLst>
                </a:gridCol>
                <a:gridCol w="1150007">
                  <a:extLst>
                    <a:ext uri="{9D8B030D-6E8A-4147-A177-3AD203B41FA5}">
                      <a16:colId xmlns:a16="http://schemas.microsoft.com/office/drawing/2014/main" val="911963304"/>
                    </a:ext>
                  </a:extLst>
                </a:gridCol>
                <a:gridCol w="1156723">
                  <a:extLst>
                    <a:ext uri="{9D8B030D-6E8A-4147-A177-3AD203B41FA5}">
                      <a16:colId xmlns:a16="http://schemas.microsoft.com/office/drawing/2014/main" val="1250420104"/>
                    </a:ext>
                  </a:extLst>
                </a:gridCol>
                <a:gridCol w="937093">
                  <a:extLst>
                    <a:ext uri="{9D8B030D-6E8A-4147-A177-3AD203B41FA5}">
                      <a16:colId xmlns:a16="http://schemas.microsoft.com/office/drawing/2014/main" val="2442688554"/>
                    </a:ext>
                  </a:extLst>
                </a:gridCol>
                <a:gridCol w="1093275">
                  <a:extLst>
                    <a:ext uri="{9D8B030D-6E8A-4147-A177-3AD203B41FA5}">
                      <a16:colId xmlns:a16="http://schemas.microsoft.com/office/drawing/2014/main" val="2948007363"/>
                    </a:ext>
                  </a:extLst>
                </a:gridCol>
                <a:gridCol w="1093275">
                  <a:extLst>
                    <a:ext uri="{9D8B030D-6E8A-4147-A177-3AD203B41FA5}">
                      <a16:colId xmlns:a16="http://schemas.microsoft.com/office/drawing/2014/main" val="889903967"/>
                    </a:ext>
                  </a:extLst>
                </a:gridCol>
              </a:tblGrid>
              <a:tr h="37090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Especialidade</a:t>
                      </a:r>
                    </a:p>
                  </a:txBody>
                  <a:tcPr marL="8318" marR="8318" marT="83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Solicitações UBS</a:t>
                      </a:r>
                    </a:p>
                  </a:txBody>
                  <a:tcPr marL="8318" marR="8318" marT="83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Agendamentos 2º Q.</a:t>
                      </a:r>
                    </a:p>
                  </a:txBody>
                  <a:tcPr marL="8318" marR="8318" marT="83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Faltas</a:t>
                      </a:r>
                    </a:p>
                  </a:txBody>
                  <a:tcPr marL="8318" marR="8318" marT="83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2904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Fila de Espera</a:t>
                      </a:r>
                    </a:p>
                  </a:txBody>
                  <a:tcPr marL="8318" marR="8318" marT="83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2904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Valores Gastos</a:t>
                      </a:r>
                    </a:p>
                  </a:txBody>
                  <a:tcPr marL="8318" marR="8318" marT="83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1196185"/>
                  </a:ext>
                </a:extLst>
              </a:tr>
              <a:tr h="355374">
                <a:tc>
                  <a:txBody>
                    <a:bodyPr/>
                    <a:lstStyle/>
                    <a:p>
                      <a:pPr marL="0" marR="0" lvl="0" indent="0" algn="l" defTabSz="42904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Densitometria</a:t>
                      </a:r>
                    </a:p>
                  </a:txBody>
                  <a:tcPr marL="8318" marR="8318" marT="83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160,00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8917204"/>
                  </a:ext>
                </a:extLst>
              </a:tr>
              <a:tr h="355374">
                <a:tc>
                  <a:txBody>
                    <a:bodyPr/>
                    <a:lstStyle/>
                    <a:p>
                      <a:pPr marL="0" marR="0" lvl="0" indent="0" algn="l" defTabSz="42904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Ultrassonografias</a:t>
                      </a:r>
                    </a:p>
                  </a:txBody>
                  <a:tcPr marL="8318" marR="8318" marT="83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2000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1.392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790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69.167,44</a:t>
                      </a:r>
                      <a:r>
                        <a:rPr lang="pt-BR" sz="1600" b="0" i="0" u="none" strike="noStrike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*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8281010"/>
                  </a:ext>
                </a:extLst>
              </a:tr>
              <a:tr h="355374">
                <a:tc>
                  <a:txBody>
                    <a:bodyPr/>
                    <a:lstStyle/>
                    <a:p>
                      <a:pPr marL="0" marR="0" lvl="0" indent="0" algn="l" defTabSz="42904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Ecodoppler</a:t>
                      </a:r>
                    </a:p>
                  </a:txBody>
                  <a:tcPr marL="8318" marR="8318" marT="83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77.702,64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6553333"/>
                  </a:ext>
                </a:extLst>
              </a:tr>
              <a:tr h="355374">
                <a:tc>
                  <a:txBody>
                    <a:bodyPr/>
                    <a:lstStyle/>
                    <a:p>
                      <a:pPr marL="0" marR="0" lvl="0" indent="0" algn="l" defTabSz="42904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Tomografias</a:t>
                      </a:r>
                    </a:p>
                  </a:txBody>
                  <a:tcPr marL="8318" marR="8318" marT="83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364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693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165.244,77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643294"/>
                  </a:ext>
                </a:extLst>
              </a:tr>
              <a:tr h="355374">
                <a:tc>
                  <a:txBody>
                    <a:bodyPr/>
                    <a:lstStyle/>
                    <a:p>
                      <a:pPr marL="0" marR="0" lvl="0" indent="0" algn="l" defTabSz="42904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Mamografia</a:t>
                      </a:r>
                    </a:p>
                  </a:txBody>
                  <a:tcPr marL="8318" marR="8318" marT="83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376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330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29.754,00</a:t>
                      </a:r>
                      <a:r>
                        <a:rPr lang="pt-BR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1202360"/>
                  </a:ext>
                </a:extLst>
              </a:tr>
              <a:tr h="355374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Ressonância Magnética</a:t>
                      </a:r>
                    </a:p>
                  </a:txBody>
                  <a:tcPr marL="8318" marR="8318" marT="83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230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23.949,72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4577261"/>
                  </a:ext>
                </a:extLst>
              </a:tr>
              <a:tr h="355374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Ecocardiografia</a:t>
                      </a:r>
                    </a:p>
                  </a:txBody>
                  <a:tcPr marL="8318" marR="8318" marT="83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134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22.979,84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6269700"/>
                  </a:ext>
                </a:extLst>
              </a:tr>
              <a:tr h="355374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8318" marR="8318" marT="83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29041" rtl="0" eaLnBrk="1" fontAlgn="b" latinLnBrk="0" hangingPunct="1">
                        <a:buNone/>
                      </a:pPr>
                      <a:r>
                        <a:rPr lang="pt-BR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3.240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29041" rtl="0" eaLnBrk="1" fontAlgn="b" latinLnBrk="0" hangingPunct="1">
                        <a:buNone/>
                      </a:pPr>
                      <a:r>
                        <a:rPr lang="pt-BR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2.770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29041" rtl="0" eaLnBrk="1" fontAlgn="b" latinLnBrk="0" hangingPunct="1">
                        <a:buNone/>
                      </a:pPr>
                      <a:r>
                        <a:rPr lang="pt-BR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29041" rtl="0" eaLnBrk="1" fontAlgn="b" latinLnBrk="0" hangingPunct="1">
                        <a:buNone/>
                      </a:pPr>
                      <a:r>
                        <a:rPr lang="pt-BR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1.409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29041" rtl="0" eaLnBrk="1" fontAlgn="b" latinLnBrk="0" hangingPunct="1">
                        <a:buNone/>
                      </a:pPr>
                      <a:r>
                        <a:rPr lang="pt-BR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319.791,00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8495572"/>
                  </a:ext>
                </a:extLst>
              </a:tr>
            </a:tbl>
          </a:graphicData>
        </a:graphic>
      </p:graphicFrame>
      <p:sp>
        <p:nvSpPr>
          <p:cNvPr id="3" name="Título 1">
            <a:extLst>
              <a:ext uri="{FF2B5EF4-FFF2-40B4-BE49-F238E27FC236}">
                <a16:creationId xmlns:a16="http://schemas.microsoft.com/office/drawing/2014/main" id="{785C94F7-8075-53C4-AA04-B954EBC45811}"/>
              </a:ext>
            </a:extLst>
          </p:cNvPr>
          <p:cNvSpPr txBox="1">
            <a:spLocks/>
          </p:cNvSpPr>
          <p:nvPr/>
        </p:nvSpPr>
        <p:spPr>
          <a:xfrm>
            <a:off x="143507" y="152400"/>
            <a:ext cx="8856984" cy="100960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29041" rtl="0" eaLnBrk="1" latinLnBrk="0" hangingPunct="1">
              <a:spcBef>
                <a:spcPct val="0"/>
              </a:spcBef>
              <a:buNone/>
              <a:defRPr sz="206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rgbClr val="038974"/>
                </a:solidFill>
              </a:rPr>
              <a:t>Filas de Espera - Exames</a:t>
            </a:r>
            <a:br>
              <a:rPr lang="pt-BR" sz="3200" b="1" dirty="0">
                <a:solidFill>
                  <a:srgbClr val="038974"/>
                </a:solidFill>
              </a:rPr>
            </a:br>
            <a:r>
              <a:rPr lang="pt-BR" sz="2000" b="1" dirty="0">
                <a:solidFill>
                  <a:srgbClr val="038974"/>
                </a:solidFill>
                <a:latin typeface="Arial" panose="020B0604020202020204" pitchFamily="34" charset="0"/>
              </a:rPr>
              <a:t>2º Quadrimestre de 2025</a:t>
            </a:r>
            <a:endParaRPr lang="pt-BR" sz="2000" dirty="0">
              <a:solidFill>
                <a:srgbClr val="038974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1AF99FB-7616-FE62-56E5-AA93B273B3F0}"/>
              </a:ext>
            </a:extLst>
          </p:cNvPr>
          <p:cNvSpPr txBox="1"/>
          <p:nvPr/>
        </p:nvSpPr>
        <p:spPr>
          <a:xfrm>
            <a:off x="815789" y="5562600"/>
            <a:ext cx="7848599" cy="274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* Cobrado a partir do 60° exame do mês</a:t>
            </a:r>
          </a:p>
        </p:txBody>
      </p:sp>
    </p:spTree>
    <p:extLst>
      <p:ext uri="{BB962C8B-B14F-4D97-AF65-F5344CB8AC3E}">
        <p14:creationId xmlns:p14="http://schemas.microsoft.com/office/powerpoint/2010/main" val="3562087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362E14-97F1-CCF9-E98C-1D9B253AA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7CF1E3EE-7FEA-1BA2-DF1E-8730DB273E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349033"/>
              </p:ext>
            </p:extLst>
          </p:nvPr>
        </p:nvGraphicFramePr>
        <p:xfrm>
          <a:off x="4114800" y="2057400"/>
          <a:ext cx="3352800" cy="27622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68545">
                  <a:extLst>
                    <a:ext uri="{9D8B030D-6E8A-4147-A177-3AD203B41FA5}">
                      <a16:colId xmlns:a16="http://schemas.microsoft.com/office/drawing/2014/main" val="873550584"/>
                    </a:ext>
                  </a:extLst>
                </a:gridCol>
                <a:gridCol w="884255">
                  <a:extLst>
                    <a:ext uri="{9D8B030D-6E8A-4147-A177-3AD203B41FA5}">
                      <a16:colId xmlns:a16="http://schemas.microsoft.com/office/drawing/2014/main" val="1250420104"/>
                    </a:ext>
                  </a:extLst>
                </a:gridCol>
              </a:tblGrid>
              <a:tr h="73601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Especialidade</a:t>
                      </a:r>
                    </a:p>
                  </a:txBody>
                  <a:tcPr marL="8318" marR="8318" marT="83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Agendamentos 2º Q.</a:t>
                      </a:r>
                    </a:p>
                  </a:txBody>
                  <a:tcPr marL="8318" marR="8318" marT="83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1196185"/>
                  </a:ext>
                </a:extLst>
              </a:tr>
              <a:tr h="275855">
                <a:tc>
                  <a:txBody>
                    <a:bodyPr/>
                    <a:lstStyle/>
                    <a:p>
                      <a:pPr marL="0" marR="0" lvl="0" indent="0" algn="l" defTabSz="42904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Ultrassonografias</a:t>
                      </a:r>
                    </a:p>
                  </a:txBody>
                  <a:tcPr marL="8318" marR="8318" marT="83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8281010"/>
                  </a:ext>
                </a:extLst>
              </a:tr>
              <a:tr h="275855">
                <a:tc>
                  <a:txBody>
                    <a:bodyPr/>
                    <a:lstStyle/>
                    <a:p>
                      <a:pPr marL="0" marR="0" lvl="0" indent="0" algn="l" defTabSz="42904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Ecodoppler</a:t>
                      </a:r>
                    </a:p>
                  </a:txBody>
                  <a:tcPr marL="8318" marR="8318" marT="83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6553333"/>
                  </a:ext>
                </a:extLst>
              </a:tr>
              <a:tr h="275855">
                <a:tc>
                  <a:txBody>
                    <a:bodyPr/>
                    <a:lstStyle/>
                    <a:p>
                      <a:pPr marL="0" marR="0" lvl="0" indent="0" algn="l" defTabSz="42904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Imunohistoquímica</a:t>
                      </a:r>
                    </a:p>
                  </a:txBody>
                  <a:tcPr marL="8318" marR="8318" marT="83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643294"/>
                  </a:ext>
                </a:extLst>
              </a:tr>
              <a:tr h="275855">
                <a:tc>
                  <a:txBody>
                    <a:bodyPr/>
                    <a:lstStyle/>
                    <a:p>
                      <a:pPr marL="0" marR="0" lvl="0" indent="0" algn="l" defTabSz="42904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Mamografia</a:t>
                      </a:r>
                    </a:p>
                  </a:txBody>
                  <a:tcPr marL="8318" marR="8318" marT="83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1202360"/>
                  </a:ext>
                </a:extLst>
              </a:tr>
              <a:tr h="275855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Ressonância Magnética</a:t>
                      </a:r>
                    </a:p>
                  </a:txBody>
                  <a:tcPr marL="8318" marR="8318" marT="83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4577261"/>
                  </a:ext>
                </a:extLst>
              </a:tr>
              <a:tr h="275855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Cintilografia Óssea</a:t>
                      </a:r>
                    </a:p>
                  </a:txBody>
                  <a:tcPr marL="8318" marR="8318" marT="83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6269700"/>
                  </a:ext>
                </a:extLst>
              </a:tr>
              <a:tr h="275855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do investimento (R$)</a:t>
                      </a:r>
                    </a:p>
                  </a:txBody>
                  <a:tcPr marL="8318" marR="8318" marT="83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15.368,00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6124048"/>
                  </a:ext>
                </a:extLst>
              </a:tr>
            </a:tbl>
          </a:graphicData>
        </a:graphic>
      </p:graphicFrame>
      <p:sp>
        <p:nvSpPr>
          <p:cNvPr id="3" name="Título 1">
            <a:extLst>
              <a:ext uri="{FF2B5EF4-FFF2-40B4-BE49-F238E27FC236}">
                <a16:creationId xmlns:a16="http://schemas.microsoft.com/office/drawing/2014/main" id="{EAB8D5F0-F7A9-4A0B-80FD-43BBDDDB7051}"/>
              </a:ext>
            </a:extLst>
          </p:cNvPr>
          <p:cNvSpPr txBox="1">
            <a:spLocks/>
          </p:cNvSpPr>
          <p:nvPr/>
        </p:nvSpPr>
        <p:spPr>
          <a:xfrm>
            <a:off x="228599" y="228600"/>
            <a:ext cx="4724399" cy="100960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29041" rtl="0" eaLnBrk="1" latinLnBrk="0" hangingPunct="1">
              <a:spcBef>
                <a:spcPct val="0"/>
              </a:spcBef>
              <a:buNone/>
              <a:defRPr sz="206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rgbClr val="E13FC2"/>
                </a:solidFill>
              </a:rPr>
              <a:t>Chá da Amizade</a:t>
            </a:r>
            <a:br>
              <a:rPr lang="pt-BR" sz="3200" b="1" dirty="0">
                <a:solidFill>
                  <a:srgbClr val="E13FC2"/>
                </a:solidFill>
              </a:rPr>
            </a:br>
            <a:r>
              <a:rPr lang="pt-BR" sz="2000" b="1" dirty="0">
                <a:solidFill>
                  <a:srgbClr val="E13FC2"/>
                </a:solidFill>
                <a:latin typeface="Arial" panose="020B0604020202020204" pitchFamily="34" charset="0"/>
              </a:rPr>
              <a:t>2º Quadrimestre de 2025</a:t>
            </a:r>
            <a:endParaRPr lang="pt-BR" sz="2000" dirty="0">
              <a:solidFill>
                <a:srgbClr val="E13FC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5052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834DE-4D79-3EB3-E927-FD9A64D21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7A1261E7-4FEE-F2A2-0058-6431931C7AD2}"/>
              </a:ext>
            </a:extLst>
          </p:cNvPr>
          <p:cNvSpPr txBox="1">
            <a:spLocks/>
          </p:cNvSpPr>
          <p:nvPr/>
        </p:nvSpPr>
        <p:spPr>
          <a:xfrm>
            <a:off x="143508" y="149918"/>
            <a:ext cx="8856984" cy="84068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29041" rtl="0" eaLnBrk="1" latinLnBrk="0" hangingPunct="1">
              <a:spcBef>
                <a:spcPct val="0"/>
              </a:spcBef>
              <a:buNone/>
              <a:defRPr sz="206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solidFill>
                  <a:srgbClr val="038974"/>
                </a:solidFill>
              </a:rPr>
              <a:t>TERMOS DE COOPERAÇÃO</a:t>
            </a:r>
            <a:br>
              <a:rPr lang="pt-BR" sz="4000" b="1" dirty="0">
                <a:solidFill>
                  <a:srgbClr val="038974"/>
                </a:solidFill>
              </a:rPr>
            </a:br>
            <a:r>
              <a:rPr lang="pt-BR" sz="1600" b="1" dirty="0">
                <a:solidFill>
                  <a:srgbClr val="038974"/>
                </a:solidFill>
              </a:rPr>
              <a:t>2º QUADRIMESTE/2025</a:t>
            </a:r>
            <a:endParaRPr lang="pt-BR" sz="1600" dirty="0">
              <a:solidFill>
                <a:srgbClr val="038974"/>
              </a:solidFill>
            </a:endParaRPr>
          </a:p>
        </p:txBody>
      </p:sp>
      <p:graphicFrame>
        <p:nvGraphicFramePr>
          <p:cNvPr id="5" name="Espaço Reservado para Conteúdo 3">
            <a:extLst>
              <a:ext uri="{FF2B5EF4-FFF2-40B4-BE49-F238E27FC236}">
                <a16:creationId xmlns:a16="http://schemas.microsoft.com/office/drawing/2014/main" id="{5FA59A86-2E1D-B34D-810F-FE5AB4E8F7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3370806"/>
              </p:ext>
            </p:extLst>
          </p:nvPr>
        </p:nvGraphicFramePr>
        <p:xfrm>
          <a:off x="457200" y="1458558"/>
          <a:ext cx="8229600" cy="195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1837602347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123565764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93801029"/>
                    </a:ext>
                  </a:extLst>
                </a:gridCol>
              </a:tblGrid>
              <a:tr h="552014">
                <a:tc gridSpan="3"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chemeClr val="bg1"/>
                          </a:solidFill>
                        </a:rPr>
                        <a:t>MUNICÍPIO DE FARROUPILHA</a:t>
                      </a:r>
                      <a:br>
                        <a:rPr lang="pt-BR" sz="16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pt-BR" sz="1600" b="1" dirty="0">
                          <a:solidFill>
                            <a:schemeClr val="bg1"/>
                          </a:solidFill>
                        </a:rPr>
                        <a:t>Coloproctologia – Exames e Procedimentos Cirúrgicos</a:t>
                      </a:r>
                      <a:endParaRPr lang="pt-BR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1263522"/>
                  </a:ext>
                </a:extLst>
              </a:tr>
              <a:tr h="261480">
                <a:tc>
                  <a:txBody>
                    <a:bodyPr/>
                    <a:lstStyle/>
                    <a:p>
                      <a:r>
                        <a:rPr lang="pt-BR" sz="1200" b="1" dirty="0"/>
                        <a:t>MÊS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/>
                        <a:t>QUANTIDADE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/>
                        <a:t>VALOR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1769209"/>
                  </a:ext>
                </a:extLst>
              </a:tr>
              <a:tr h="261480">
                <a:tc>
                  <a:txBody>
                    <a:bodyPr/>
                    <a:lstStyle/>
                    <a:p>
                      <a:r>
                        <a:rPr lang="pt-BR" sz="1200" dirty="0"/>
                        <a:t>MAIO/25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5623679"/>
                  </a:ext>
                </a:extLst>
              </a:tr>
              <a:tr h="261480">
                <a:tc>
                  <a:txBody>
                    <a:bodyPr/>
                    <a:lstStyle/>
                    <a:p>
                      <a:r>
                        <a:rPr lang="pt-BR" sz="1200" dirty="0"/>
                        <a:t>JUNHO/25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01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R$</a:t>
                      </a:r>
                      <a:r>
                        <a:rPr lang="pt-BR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1.630,30</a:t>
                      </a:r>
                      <a:endParaRPr lang="pt-BR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7001925"/>
                  </a:ext>
                </a:extLst>
              </a:tr>
              <a:tr h="193070">
                <a:tc>
                  <a:txBody>
                    <a:bodyPr/>
                    <a:lstStyle/>
                    <a:p>
                      <a:r>
                        <a:rPr lang="pt-BR" sz="1200" dirty="0"/>
                        <a:t>JULHO/25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1057785"/>
                  </a:ext>
                </a:extLst>
              </a:tr>
              <a:tr h="152399">
                <a:tc>
                  <a:txBody>
                    <a:bodyPr/>
                    <a:lstStyle/>
                    <a:p>
                      <a:r>
                        <a:rPr lang="pt-BR" sz="1200" dirty="0"/>
                        <a:t>AGOSTO/25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01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R$3.732,20</a:t>
                      </a:r>
                      <a:endParaRPr lang="pt-BR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7350775"/>
                  </a:ext>
                </a:extLst>
              </a:tr>
            </a:tbl>
          </a:graphicData>
        </a:graphic>
      </p:graphicFrame>
      <p:graphicFrame>
        <p:nvGraphicFramePr>
          <p:cNvPr id="10" name="Espaço Reservado para Conteúdo 3">
            <a:extLst>
              <a:ext uri="{FF2B5EF4-FFF2-40B4-BE49-F238E27FC236}">
                <a16:creationId xmlns:a16="http://schemas.microsoft.com/office/drawing/2014/main" id="{C6CE5EF1-6999-77F3-94B1-0F2D17C3B1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7319431"/>
              </p:ext>
            </p:extLst>
          </p:nvPr>
        </p:nvGraphicFramePr>
        <p:xfrm>
          <a:off x="457200" y="3733800"/>
          <a:ext cx="8229600" cy="2349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1837602347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123565764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93801029"/>
                    </a:ext>
                  </a:extLst>
                </a:gridCol>
              </a:tblGrid>
              <a:tr h="408709">
                <a:tc gridSpan="3"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chemeClr val="bg1"/>
                          </a:solidFill>
                        </a:rPr>
                        <a:t>MUNICÍPIO DE VACARIA</a:t>
                      </a:r>
                      <a:br>
                        <a:rPr lang="pt-BR" sz="16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pt-BR" sz="1600" b="1" dirty="0">
                          <a:solidFill>
                            <a:schemeClr val="bg1"/>
                          </a:solidFill>
                        </a:rPr>
                        <a:t>Consultas, Exames e Procedimentos Cirúrgicos na </a:t>
                      </a:r>
                      <a:br>
                        <a:rPr lang="pt-BR" sz="16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pt-BR" sz="1600" b="1" dirty="0">
                          <a:solidFill>
                            <a:schemeClr val="bg1"/>
                          </a:solidFill>
                        </a:rPr>
                        <a:t>Especialidade de UROLOGIA</a:t>
                      </a:r>
                      <a:endParaRPr lang="pt-BR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1263522"/>
                  </a:ext>
                </a:extLst>
              </a:tr>
              <a:tr h="265789">
                <a:tc>
                  <a:txBody>
                    <a:bodyPr/>
                    <a:lstStyle/>
                    <a:p>
                      <a:r>
                        <a:rPr lang="pt-BR" sz="1200" b="1" dirty="0"/>
                        <a:t>MÊS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/>
                        <a:t>QUANTIDADE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/>
                        <a:t>VALOR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176920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pt-BR" sz="1200" dirty="0"/>
                        <a:t>MAIO/25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5623679"/>
                  </a:ext>
                </a:extLst>
              </a:tr>
              <a:tr h="295321">
                <a:tc>
                  <a:txBody>
                    <a:bodyPr/>
                    <a:lstStyle/>
                    <a:p>
                      <a:r>
                        <a:rPr lang="pt-BR" sz="1200" dirty="0"/>
                        <a:t>JUNHO/25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latinLnBrk="0" hangingPunct="1"/>
                      <a:r>
                        <a:rPr lang="pt-B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latinLnBrk="0" hangingPunct="1"/>
                      <a:r>
                        <a:rPr lang="pt-B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R$17.579,76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7001925"/>
                  </a:ext>
                </a:extLst>
              </a:tr>
              <a:tr h="323284">
                <a:tc>
                  <a:txBody>
                    <a:bodyPr/>
                    <a:lstStyle/>
                    <a:p>
                      <a:r>
                        <a:rPr lang="pt-BR" sz="1200" dirty="0"/>
                        <a:t>JULHO/25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latinLnBrk="0" hangingPunct="1"/>
                      <a:r>
                        <a:rPr lang="pt-B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latinLnBrk="0" hangingPunct="1"/>
                      <a:r>
                        <a:rPr lang="pt-B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R$3.842,39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1057785"/>
                  </a:ext>
                </a:extLst>
              </a:tr>
              <a:tr h="359307">
                <a:tc>
                  <a:txBody>
                    <a:bodyPr/>
                    <a:lstStyle/>
                    <a:p>
                      <a:r>
                        <a:rPr lang="pt-BR" sz="1200" dirty="0"/>
                        <a:t>AGOSTO/25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73507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4198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BEE51-570E-1B92-5B99-6C319AEE5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342A6086-A0A5-F6E9-B5F9-D24D2623F756}"/>
              </a:ext>
            </a:extLst>
          </p:cNvPr>
          <p:cNvSpPr txBox="1">
            <a:spLocks/>
          </p:cNvSpPr>
          <p:nvPr/>
        </p:nvSpPr>
        <p:spPr>
          <a:xfrm>
            <a:off x="143508" y="149918"/>
            <a:ext cx="8856984" cy="84068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29041" rtl="0" eaLnBrk="1" latinLnBrk="0" hangingPunct="1">
              <a:spcBef>
                <a:spcPct val="0"/>
              </a:spcBef>
              <a:buNone/>
              <a:defRPr sz="206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solidFill>
                  <a:srgbClr val="038974"/>
                </a:solidFill>
              </a:rPr>
              <a:t>TERMOS DE COOPERAÇÃO</a:t>
            </a:r>
            <a:br>
              <a:rPr lang="pt-BR" sz="4000" b="1" dirty="0">
                <a:solidFill>
                  <a:srgbClr val="038974"/>
                </a:solidFill>
              </a:rPr>
            </a:br>
            <a:r>
              <a:rPr lang="pt-BR" sz="1600" b="1" dirty="0">
                <a:solidFill>
                  <a:srgbClr val="038974"/>
                </a:solidFill>
              </a:rPr>
              <a:t>2º QUADRIMESTE/2025</a:t>
            </a:r>
            <a:endParaRPr lang="pt-BR" sz="1600" dirty="0">
              <a:solidFill>
                <a:srgbClr val="038974"/>
              </a:solidFill>
            </a:endParaRPr>
          </a:p>
        </p:txBody>
      </p:sp>
      <p:graphicFrame>
        <p:nvGraphicFramePr>
          <p:cNvPr id="5" name="Espaço Reservado para Conteúdo 3">
            <a:extLst>
              <a:ext uri="{FF2B5EF4-FFF2-40B4-BE49-F238E27FC236}">
                <a16:creationId xmlns:a16="http://schemas.microsoft.com/office/drawing/2014/main" id="{EAA2D7AF-9CC0-4C53-C98B-E9D3CF78AA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9390729"/>
              </p:ext>
            </p:extLst>
          </p:nvPr>
        </p:nvGraphicFramePr>
        <p:xfrm>
          <a:off x="457200" y="1247887"/>
          <a:ext cx="822960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1837602347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123565764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93801029"/>
                    </a:ext>
                  </a:extLst>
                </a:gridCol>
              </a:tblGrid>
              <a:tr h="552014">
                <a:tc gridSpan="3"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chemeClr val="bg1"/>
                          </a:solidFill>
                        </a:rPr>
                        <a:t>MUNICÍPIO DE FELIZ</a:t>
                      </a:r>
                      <a:br>
                        <a:rPr lang="pt-BR" sz="16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pt-BR" sz="1600" b="1" dirty="0">
                          <a:solidFill>
                            <a:schemeClr val="bg1"/>
                          </a:solidFill>
                        </a:rPr>
                        <a:t>Consultas e procedimentos cirúrgicos na área de Ginecologia</a:t>
                      </a:r>
                      <a:br>
                        <a:rPr lang="pt-BR" sz="16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pt-BR" sz="1600" b="1" dirty="0">
                          <a:solidFill>
                            <a:schemeClr val="bg1"/>
                          </a:solidFill>
                        </a:rPr>
                        <a:t>Laqueadura</a:t>
                      </a:r>
                      <a:endParaRPr lang="pt-BR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1263522"/>
                  </a:ext>
                </a:extLst>
              </a:tr>
              <a:tr h="261480">
                <a:tc>
                  <a:txBody>
                    <a:bodyPr/>
                    <a:lstStyle/>
                    <a:p>
                      <a:r>
                        <a:rPr lang="pt-BR" sz="1200" b="1" dirty="0"/>
                        <a:t>MÊS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/>
                        <a:t>QUANTIDADE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/>
                        <a:t>VALOR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1769209"/>
                  </a:ext>
                </a:extLst>
              </a:tr>
              <a:tr h="261480">
                <a:tc>
                  <a:txBody>
                    <a:bodyPr/>
                    <a:lstStyle/>
                    <a:p>
                      <a:r>
                        <a:rPr lang="pt-BR" sz="1200" dirty="0"/>
                        <a:t>MAIO/25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latinLnBrk="0" hangingPunct="1"/>
                      <a:r>
                        <a:rPr lang="pt-B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latinLnBrk="0" hangingPunct="1"/>
                      <a:r>
                        <a:rPr lang="pt-B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5623679"/>
                  </a:ext>
                </a:extLst>
              </a:tr>
              <a:tr h="261480">
                <a:tc>
                  <a:txBody>
                    <a:bodyPr/>
                    <a:lstStyle/>
                    <a:p>
                      <a:r>
                        <a:rPr lang="pt-BR" sz="1200" dirty="0"/>
                        <a:t>JUNHO/25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latinLnBrk="0" hangingPunct="1"/>
                      <a:r>
                        <a:rPr lang="pt-B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latinLnBrk="0" hangingPunct="1"/>
                      <a:r>
                        <a:rPr lang="pt-B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R$2.065,35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7001925"/>
                  </a:ext>
                </a:extLst>
              </a:tr>
              <a:tr h="193070">
                <a:tc>
                  <a:txBody>
                    <a:bodyPr/>
                    <a:lstStyle/>
                    <a:p>
                      <a:r>
                        <a:rPr lang="pt-BR" sz="1200" dirty="0"/>
                        <a:t>JULHO/25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latinLnBrk="0" hangingPunct="1"/>
                      <a:r>
                        <a:rPr lang="pt-B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latinLnBrk="0" hangingPunct="1"/>
                      <a:r>
                        <a:rPr lang="pt-B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R$10.326,75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1057785"/>
                  </a:ext>
                </a:extLst>
              </a:tr>
              <a:tr h="152399">
                <a:tc>
                  <a:txBody>
                    <a:bodyPr/>
                    <a:lstStyle/>
                    <a:p>
                      <a:r>
                        <a:rPr lang="pt-BR" sz="1200" dirty="0"/>
                        <a:t>AGOSTO/25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latinLnBrk="0" hangingPunct="1"/>
                      <a:r>
                        <a:rPr lang="pt-B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latinLnBrk="0" hangingPunct="1"/>
                      <a:r>
                        <a:rPr lang="pt-B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7350775"/>
                  </a:ext>
                </a:extLst>
              </a:tr>
            </a:tbl>
          </a:graphicData>
        </a:graphic>
      </p:graphicFrame>
      <p:graphicFrame>
        <p:nvGraphicFramePr>
          <p:cNvPr id="10" name="Espaço Reservado para Conteúdo 3">
            <a:extLst>
              <a:ext uri="{FF2B5EF4-FFF2-40B4-BE49-F238E27FC236}">
                <a16:creationId xmlns:a16="http://schemas.microsoft.com/office/drawing/2014/main" id="{2A488982-8617-33E9-9207-667B7714AB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1123158"/>
              </p:ext>
            </p:extLst>
          </p:nvPr>
        </p:nvGraphicFramePr>
        <p:xfrm>
          <a:off x="457200" y="3733800"/>
          <a:ext cx="8229600" cy="2105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1837602347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123565764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93801029"/>
                    </a:ext>
                  </a:extLst>
                </a:gridCol>
              </a:tblGrid>
              <a:tr h="408709">
                <a:tc gridSpan="3"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chemeClr val="bg1"/>
                          </a:solidFill>
                        </a:rPr>
                        <a:t>MUNICÍPIO DE GUAPORÉ</a:t>
                      </a:r>
                      <a:br>
                        <a:rPr lang="pt-BR" sz="16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pt-BR" sz="1600" b="1" dirty="0">
                          <a:solidFill>
                            <a:schemeClr val="bg1"/>
                          </a:solidFill>
                        </a:rPr>
                        <a:t>Consultas e procedimentos cirúrgicos na área de Otorrinolaringologia</a:t>
                      </a:r>
                      <a:endParaRPr lang="pt-BR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1263522"/>
                  </a:ext>
                </a:extLst>
              </a:tr>
              <a:tr h="265789">
                <a:tc>
                  <a:txBody>
                    <a:bodyPr/>
                    <a:lstStyle/>
                    <a:p>
                      <a:r>
                        <a:rPr lang="pt-BR" sz="1200" b="1" dirty="0"/>
                        <a:t>MÊS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/>
                        <a:t>QUANTIDADE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/>
                        <a:t>VALOR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176920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pt-BR" sz="1200" dirty="0"/>
                        <a:t>MAIO/25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latinLnBrk="0" hangingPunct="1"/>
                      <a:r>
                        <a:rPr lang="pt-B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latinLnBrk="0" hangingPunct="1"/>
                      <a:r>
                        <a:rPr lang="pt-B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5623679"/>
                  </a:ext>
                </a:extLst>
              </a:tr>
              <a:tr h="295321">
                <a:tc>
                  <a:txBody>
                    <a:bodyPr/>
                    <a:lstStyle/>
                    <a:p>
                      <a:r>
                        <a:rPr lang="pt-BR" sz="1200" dirty="0"/>
                        <a:t>JUNHO/25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latinLnBrk="0" hangingPunct="1"/>
                      <a:r>
                        <a:rPr lang="pt-B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latinLnBrk="0" hangingPunct="1"/>
                      <a:r>
                        <a:rPr lang="pt-B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R$20.700,00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7001925"/>
                  </a:ext>
                </a:extLst>
              </a:tr>
              <a:tr h="323284">
                <a:tc>
                  <a:txBody>
                    <a:bodyPr/>
                    <a:lstStyle/>
                    <a:p>
                      <a:r>
                        <a:rPr lang="pt-BR" sz="1200" dirty="0"/>
                        <a:t>JULHO/25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latinLnBrk="0" hangingPunct="1"/>
                      <a:r>
                        <a:rPr lang="pt-B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latinLnBrk="0" hangingPunct="1"/>
                      <a:r>
                        <a:rPr lang="pt-B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R$6.900,00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1057785"/>
                  </a:ext>
                </a:extLst>
              </a:tr>
              <a:tr h="359307">
                <a:tc>
                  <a:txBody>
                    <a:bodyPr/>
                    <a:lstStyle/>
                    <a:p>
                      <a:r>
                        <a:rPr lang="pt-BR" sz="1200" dirty="0"/>
                        <a:t>AGOSTO/25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latinLnBrk="0" hangingPunct="1"/>
                      <a:r>
                        <a:rPr lang="pt-B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latinLnBrk="0" hangingPunct="1"/>
                      <a:r>
                        <a:rPr lang="pt-B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R$9.200,00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73507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7094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5D0FD-554B-C80E-A5CE-32093C719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2E5050E6-F5CE-C40A-4298-C237C3AD2F2A}"/>
              </a:ext>
            </a:extLst>
          </p:cNvPr>
          <p:cNvSpPr txBox="1">
            <a:spLocks/>
          </p:cNvSpPr>
          <p:nvPr/>
        </p:nvSpPr>
        <p:spPr>
          <a:xfrm>
            <a:off x="143508" y="149918"/>
            <a:ext cx="8856984" cy="84068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29041" rtl="0" eaLnBrk="1" latinLnBrk="0" hangingPunct="1">
              <a:spcBef>
                <a:spcPct val="0"/>
              </a:spcBef>
              <a:buNone/>
              <a:defRPr sz="206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solidFill>
                  <a:srgbClr val="038974"/>
                </a:solidFill>
              </a:rPr>
              <a:t>TERMOS DE COOPERAÇÃO</a:t>
            </a:r>
            <a:br>
              <a:rPr lang="pt-BR" sz="4000" b="1" dirty="0">
                <a:solidFill>
                  <a:srgbClr val="038974"/>
                </a:solidFill>
              </a:rPr>
            </a:br>
            <a:r>
              <a:rPr lang="pt-BR" sz="1600" b="1" dirty="0">
                <a:solidFill>
                  <a:srgbClr val="038974"/>
                </a:solidFill>
              </a:rPr>
              <a:t>2º QUADRIMESTE/2025</a:t>
            </a:r>
            <a:endParaRPr lang="pt-BR" sz="1600" dirty="0">
              <a:solidFill>
                <a:srgbClr val="038974"/>
              </a:solidFill>
            </a:endParaRPr>
          </a:p>
        </p:txBody>
      </p:sp>
      <p:graphicFrame>
        <p:nvGraphicFramePr>
          <p:cNvPr id="5" name="Espaço Reservado para Conteúdo 3">
            <a:extLst>
              <a:ext uri="{FF2B5EF4-FFF2-40B4-BE49-F238E27FC236}">
                <a16:creationId xmlns:a16="http://schemas.microsoft.com/office/drawing/2014/main" id="{F90D9733-12C5-F85A-53B2-129D451A68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8366523"/>
              </p:ext>
            </p:extLst>
          </p:nvPr>
        </p:nvGraphicFramePr>
        <p:xfrm>
          <a:off x="457200" y="1371600"/>
          <a:ext cx="8229600" cy="341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1837602347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123565764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93801029"/>
                    </a:ext>
                  </a:extLst>
                </a:gridCol>
              </a:tblGrid>
              <a:tr h="552014">
                <a:tc gridSpan="3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pt-BR" sz="1600" b="1" dirty="0">
                          <a:solidFill>
                            <a:schemeClr val="bg1"/>
                          </a:solidFill>
                        </a:rPr>
                        <a:t>MUNICÍPIO GRAMADO</a:t>
                      </a:r>
                      <a:br>
                        <a:rPr lang="pt-BR" sz="16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pt-BR" sz="1600" dirty="0">
                          <a:latin typeface="Arial" pitchFamily="34" charset="0"/>
                          <a:cs typeface="Arial" pitchFamily="34" charset="0"/>
                        </a:rPr>
                        <a:t>Consultas, Urgências e Cirurgias em Ortopedia/Traumatologia 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pt-BR" sz="1600" dirty="0">
                          <a:latin typeface="Arial" pitchFamily="34" charset="0"/>
                          <a:cs typeface="Arial" pitchFamily="34" charset="0"/>
                        </a:rPr>
                        <a:t>Exame de Colonoscopia</a:t>
                      </a:r>
                    </a:p>
                    <a:p>
                      <a:pPr algn="ctr"/>
                      <a:endParaRPr lang="pt-BR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1263522"/>
                  </a:ext>
                </a:extLst>
              </a:tr>
              <a:tr h="261480">
                <a:tc>
                  <a:txBody>
                    <a:bodyPr/>
                    <a:lstStyle/>
                    <a:p>
                      <a:pPr marL="0" algn="l" defTabSz="429041" rtl="0" eaLnBrk="1" latinLnBrk="0" hangingPunct="1"/>
                      <a:r>
                        <a:rPr lang="pt-BR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Mês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latinLnBrk="0" hangingPunct="1"/>
                      <a:r>
                        <a:rPr lang="pt-BR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Valor Fixo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latinLnBrk="0" hangingPunct="1"/>
                      <a:r>
                        <a:rPr lang="pt-BR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Valor Variável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1769209"/>
                  </a:ext>
                </a:extLst>
              </a:tr>
              <a:tr h="261480">
                <a:tc>
                  <a:txBody>
                    <a:bodyPr/>
                    <a:lstStyle/>
                    <a:p>
                      <a:pPr marL="0" algn="l" defTabSz="429041" rtl="0" eaLnBrk="1" latinLnBrk="0" hangingPunct="1"/>
                      <a:r>
                        <a:rPr lang="pt-B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Maio 2025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latinLnBrk="0" hangingPunct="1"/>
                      <a:r>
                        <a:rPr lang="pt-B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R$ 20.069,00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latinLnBrk="0" hangingPunct="1"/>
                      <a:r>
                        <a:rPr lang="pt-B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R$ 50.976,24*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5623679"/>
                  </a:ext>
                </a:extLst>
              </a:tr>
              <a:tr h="261480">
                <a:tc>
                  <a:txBody>
                    <a:bodyPr/>
                    <a:lstStyle/>
                    <a:p>
                      <a:pPr marL="0" algn="l" defTabSz="429041" rtl="0" eaLnBrk="1" latinLnBrk="0" hangingPunct="1"/>
                      <a:r>
                        <a:rPr lang="pt-B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Junho 2025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latinLnBrk="0" hangingPunct="1"/>
                      <a:r>
                        <a:rPr lang="pt-B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R$ 20.069,00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latinLnBrk="0" hangingPunct="1"/>
                      <a:r>
                        <a:rPr lang="pt-B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R$ 36.819,83*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7001925"/>
                  </a:ext>
                </a:extLst>
              </a:tr>
              <a:tr h="193070">
                <a:tc>
                  <a:txBody>
                    <a:bodyPr/>
                    <a:lstStyle/>
                    <a:p>
                      <a:pPr marL="0" algn="l" defTabSz="429041" rtl="0" eaLnBrk="1" latinLnBrk="0" hangingPunct="1"/>
                      <a:r>
                        <a:rPr lang="pt-B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Julho 2025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latinLnBrk="0" hangingPunct="1"/>
                      <a:r>
                        <a:rPr lang="pt-B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R$ 20.069,00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latinLnBrk="0" hangingPunct="1"/>
                      <a:r>
                        <a:rPr lang="pt-B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R$ 38.787,25*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1057785"/>
                  </a:ext>
                </a:extLst>
              </a:tr>
              <a:tr h="152399">
                <a:tc>
                  <a:txBody>
                    <a:bodyPr/>
                    <a:lstStyle/>
                    <a:p>
                      <a:pPr marL="0" algn="l" defTabSz="429041" rtl="0" eaLnBrk="1" latinLnBrk="0" hangingPunct="1"/>
                      <a:r>
                        <a:rPr lang="pt-B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Agosto 2025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latinLnBrk="0" hangingPunct="1"/>
                      <a:r>
                        <a:rPr lang="pt-B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R$ 20.069,00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latinLnBrk="0" hangingPunct="1"/>
                      <a:r>
                        <a:rPr lang="pt-B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R$ 48.670,68*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7350775"/>
                  </a:ext>
                </a:extLst>
              </a:tr>
              <a:tr h="152399">
                <a:tc>
                  <a:txBody>
                    <a:bodyPr/>
                    <a:lstStyle/>
                    <a:p>
                      <a:pPr marL="0" algn="l" defTabSz="429041" rtl="0" eaLnBrk="1" latinLnBrk="0" hangingPunct="1"/>
                      <a:r>
                        <a:rPr lang="pt-BR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2904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R$ 80.276,00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latinLnBrk="0" hangingPunct="1"/>
                      <a:r>
                        <a:rPr lang="pt-BR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R$ 175.254,00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1954236"/>
                  </a:ext>
                </a:extLst>
              </a:tr>
              <a:tr h="152399">
                <a:tc>
                  <a:txBody>
                    <a:bodyPr/>
                    <a:lstStyle/>
                    <a:p>
                      <a:pPr marL="0" marR="0" lvl="0" indent="0" algn="l" defTabSz="42904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TOTAL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2904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R$ 255.530,00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ctr" defTabSz="429041" rtl="0" eaLnBrk="1" latinLnBrk="0" hangingPunct="1"/>
                      <a:endParaRPr lang="pt-B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0345533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E7EA4D8E-E6CF-ECD4-F2FE-92D96D9DC457}"/>
              </a:ext>
            </a:extLst>
          </p:cNvPr>
          <p:cNvSpPr txBox="1"/>
          <p:nvPr/>
        </p:nvSpPr>
        <p:spPr>
          <a:xfrm>
            <a:off x="381000" y="5193254"/>
            <a:ext cx="730623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29041"/>
            <a:r>
              <a:rPr lang="pt-BR" sz="1400" dirty="0">
                <a:latin typeface="Arial" pitchFamily="34" charset="0"/>
                <a:cs typeface="Arial" pitchFamily="34" charset="0"/>
              </a:rPr>
              <a:t>*</a:t>
            </a:r>
            <a:r>
              <a:rPr lang="pt-BR" sz="1400" dirty="0">
                <a:solidFill>
                  <a:schemeClr val="dk1"/>
                </a:solidFill>
              </a:rPr>
              <a:t>2 cirurgias de quadril (R$28.300,64 maio)</a:t>
            </a:r>
          </a:p>
          <a:p>
            <a:pPr defTabSz="429041"/>
            <a:r>
              <a:rPr lang="pt-BR" sz="1400" dirty="0">
                <a:solidFill>
                  <a:schemeClr val="dk1"/>
                </a:solidFill>
              </a:rPr>
              <a:t>*1 cirurgia de quadril (R$10.450,64 junho) </a:t>
            </a:r>
          </a:p>
          <a:p>
            <a:pPr defTabSz="429041"/>
            <a:r>
              <a:rPr lang="pt-BR" sz="1400" dirty="0">
                <a:solidFill>
                  <a:schemeClr val="dk1"/>
                </a:solidFill>
              </a:rPr>
              <a:t>*2 cirurgias de quadril(R$20.901,08 julho)</a:t>
            </a:r>
          </a:p>
          <a:p>
            <a:pPr defTabSz="429041"/>
            <a:r>
              <a:rPr lang="pt-BR" sz="1400" dirty="0">
                <a:solidFill>
                  <a:schemeClr val="dk1"/>
                </a:solidFill>
              </a:rPr>
              <a:t>*2 cirurgias de quadril(R$25.381,84 agosto) e 1 cirurgia de joelho (R$11.263,03 agosto); </a:t>
            </a:r>
          </a:p>
        </p:txBody>
      </p:sp>
    </p:spTree>
    <p:extLst>
      <p:ext uri="{BB962C8B-B14F-4D97-AF65-F5344CB8AC3E}">
        <p14:creationId xmlns:p14="http://schemas.microsoft.com/office/powerpoint/2010/main" val="2420333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DB84C-D0A6-5480-14D7-577915291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1E575FB-1CE1-F0C0-51C4-9C17042C3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465" y="5009259"/>
            <a:ext cx="1073214" cy="1504554"/>
          </a:xfrm>
          <a:prstGeom prst="rect">
            <a:avLst/>
          </a:prstGeom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989A99A2-180A-5FF8-65C3-35E8529660DB}"/>
              </a:ext>
            </a:extLst>
          </p:cNvPr>
          <p:cNvGrpSpPr/>
          <p:nvPr/>
        </p:nvGrpSpPr>
        <p:grpSpPr>
          <a:xfrm>
            <a:off x="141500" y="157118"/>
            <a:ext cx="9002500" cy="6400204"/>
            <a:chOff x="141500" y="157118"/>
            <a:chExt cx="9002500" cy="6400204"/>
          </a:xfrm>
        </p:grpSpPr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1314B362-DE09-FCD6-BF17-0F1EA6100ADE}"/>
                </a:ext>
              </a:extLst>
            </p:cNvPr>
            <p:cNvGrpSpPr/>
            <p:nvPr/>
          </p:nvGrpSpPr>
          <p:grpSpPr>
            <a:xfrm>
              <a:off x="141500" y="157118"/>
              <a:ext cx="9002500" cy="6400204"/>
              <a:chOff x="265646" y="248739"/>
              <a:chExt cx="9002500" cy="6400204"/>
            </a:xfrm>
          </p:grpSpPr>
          <p:pic>
            <p:nvPicPr>
              <p:cNvPr id="19" name="Imagem 18">
                <a:extLst>
                  <a:ext uri="{FF2B5EF4-FFF2-40B4-BE49-F238E27FC236}">
                    <a16:creationId xmlns:a16="http://schemas.microsoft.com/office/drawing/2014/main" id="{52F63A00-C23B-4555-16A0-1F8A02108F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07774" y="5019236"/>
                <a:ext cx="2302279" cy="1629707"/>
              </a:xfrm>
              <a:prstGeom prst="rect">
                <a:avLst/>
              </a:prstGeom>
            </p:spPr>
          </p:pic>
          <p:grpSp>
            <p:nvGrpSpPr>
              <p:cNvPr id="20" name="Agrupar 19">
                <a:extLst>
                  <a:ext uri="{FF2B5EF4-FFF2-40B4-BE49-F238E27FC236}">
                    <a16:creationId xmlns:a16="http://schemas.microsoft.com/office/drawing/2014/main" id="{2F50AA8A-E8C9-391C-671F-9734904C2F2D}"/>
                  </a:ext>
                </a:extLst>
              </p:cNvPr>
              <p:cNvGrpSpPr/>
              <p:nvPr/>
            </p:nvGrpSpPr>
            <p:grpSpPr>
              <a:xfrm>
                <a:off x="265646" y="248739"/>
                <a:ext cx="9002500" cy="6400204"/>
                <a:chOff x="265646" y="248739"/>
                <a:chExt cx="9002500" cy="6400204"/>
              </a:xfrm>
            </p:grpSpPr>
            <p:pic>
              <p:nvPicPr>
                <p:cNvPr id="26" name="Imagem 25">
                  <a:extLst>
                    <a:ext uri="{FF2B5EF4-FFF2-40B4-BE49-F238E27FC236}">
                      <a16:creationId xmlns:a16="http://schemas.microsoft.com/office/drawing/2014/main" id="{12AC67AB-6FEF-60E8-B2B2-04CE2E7A21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975137" y="1408321"/>
                  <a:ext cx="1293009" cy="1190548"/>
                </a:xfrm>
                <a:prstGeom prst="rect">
                  <a:avLst/>
                </a:prstGeom>
              </p:spPr>
            </p:pic>
            <p:pic>
              <p:nvPicPr>
                <p:cNvPr id="21" name="Imagem 20">
                  <a:extLst>
                    <a:ext uri="{FF2B5EF4-FFF2-40B4-BE49-F238E27FC236}">
                      <a16:creationId xmlns:a16="http://schemas.microsoft.com/office/drawing/2014/main" id="{F61E791E-5797-75EF-4D04-01940D0546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593487" y="1809664"/>
                  <a:ext cx="2203279" cy="1629707"/>
                </a:xfrm>
                <a:prstGeom prst="rect">
                  <a:avLst/>
                </a:prstGeom>
              </p:spPr>
            </p:pic>
            <p:pic>
              <p:nvPicPr>
                <p:cNvPr id="22" name="Imagem 21">
                  <a:extLst>
                    <a:ext uri="{FF2B5EF4-FFF2-40B4-BE49-F238E27FC236}">
                      <a16:creationId xmlns:a16="http://schemas.microsoft.com/office/drawing/2014/main" id="{DF5BE0F8-FB75-7A11-93D2-464E0DC1C5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582724" y="1208909"/>
                  <a:ext cx="1536911" cy="1493371"/>
                </a:xfrm>
                <a:prstGeom prst="rect">
                  <a:avLst/>
                </a:prstGeom>
              </p:spPr>
            </p:pic>
            <p:pic>
              <p:nvPicPr>
                <p:cNvPr id="24" name="Imagem 23">
                  <a:extLst>
                    <a:ext uri="{FF2B5EF4-FFF2-40B4-BE49-F238E27FC236}">
                      <a16:creationId xmlns:a16="http://schemas.microsoft.com/office/drawing/2014/main" id="{7DFF6424-AC40-5F0D-43E9-42A7E609EF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70089" y="2672916"/>
                  <a:ext cx="2042003" cy="1512168"/>
                </a:xfrm>
                <a:prstGeom prst="rect">
                  <a:avLst/>
                </a:prstGeom>
              </p:spPr>
            </p:pic>
            <p:pic>
              <p:nvPicPr>
                <p:cNvPr id="25" name="Imagem 24">
                  <a:extLst>
                    <a:ext uri="{FF2B5EF4-FFF2-40B4-BE49-F238E27FC236}">
                      <a16:creationId xmlns:a16="http://schemas.microsoft.com/office/drawing/2014/main" id="{CC50E432-80DC-1E62-0B26-94C6CE369C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397113" y="333622"/>
                  <a:ext cx="1509142" cy="943744"/>
                </a:xfrm>
                <a:prstGeom prst="rect">
                  <a:avLst/>
                </a:prstGeom>
              </p:spPr>
            </p:pic>
            <p:pic>
              <p:nvPicPr>
                <p:cNvPr id="27" name="Imagem 26">
                  <a:extLst>
                    <a:ext uri="{FF2B5EF4-FFF2-40B4-BE49-F238E27FC236}">
                      <a16:creationId xmlns:a16="http://schemas.microsoft.com/office/drawing/2014/main" id="{10F5E4B6-0978-0322-2414-C921AC531F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985290" y="1174835"/>
                  <a:ext cx="1408910" cy="1206616"/>
                </a:xfrm>
                <a:prstGeom prst="rect">
                  <a:avLst/>
                </a:prstGeom>
              </p:spPr>
            </p:pic>
            <p:pic>
              <p:nvPicPr>
                <p:cNvPr id="29" name="Imagem 28">
                  <a:extLst>
                    <a:ext uri="{FF2B5EF4-FFF2-40B4-BE49-F238E27FC236}">
                      <a16:creationId xmlns:a16="http://schemas.microsoft.com/office/drawing/2014/main" id="{9366E33A-A4D0-D3D4-6E66-92AEF08295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104288" y="2359398"/>
                  <a:ext cx="1279861" cy="1206617"/>
                </a:xfrm>
                <a:prstGeom prst="rect">
                  <a:avLst/>
                </a:prstGeom>
              </p:spPr>
            </p:pic>
            <p:pic>
              <p:nvPicPr>
                <p:cNvPr id="30" name="Imagem 29">
                  <a:extLst>
                    <a:ext uri="{FF2B5EF4-FFF2-40B4-BE49-F238E27FC236}">
                      <a16:creationId xmlns:a16="http://schemas.microsoft.com/office/drawing/2014/main" id="{A5ADC33B-7857-DE36-5035-5105AF0F69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04560" y="5694694"/>
                  <a:ext cx="1567970" cy="954249"/>
                </a:xfrm>
                <a:prstGeom prst="rect">
                  <a:avLst/>
                </a:prstGeom>
              </p:spPr>
            </p:pic>
            <p:pic>
              <p:nvPicPr>
                <p:cNvPr id="31" name="Imagem 30">
                  <a:extLst>
                    <a:ext uri="{FF2B5EF4-FFF2-40B4-BE49-F238E27FC236}">
                      <a16:creationId xmlns:a16="http://schemas.microsoft.com/office/drawing/2014/main" id="{EE17DF73-7D96-BFC1-2E2A-9503477F18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09668" y="4504159"/>
                  <a:ext cx="1950132" cy="1217318"/>
                </a:xfrm>
                <a:prstGeom prst="rect">
                  <a:avLst/>
                </a:prstGeom>
              </p:spPr>
            </p:pic>
            <p:pic>
              <p:nvPicPr>
                <p:cNvPr id="32" name="Imagem 31">
                  <a:extLst>
                    <a:ext uri="{FF2B5EF4-FFF2-40B4-BE49-F238E27FC236}">
                      <a16:creationId xmlns:a16="http://schemas.microsoft.com/office/drawing/2014/main" id="{43F5F796-6606-FB34-55E1-098E14A688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1656" y="248739"/>
                  <a:ext cx="1938778" cy="1252593"/>
                </a:xfrm>
                <a:prstGeom prst="rect">
                  <a:avLst/>
                </a:prstGeom>
              </p:spPr>
            </p:pic>
            <p:pic>
              <p:nvPicPr>
                <p:cNvPr id="33" name="Imagem 32">
                  <a:extLst>
                    <a:ext uri="{FF2B5EF4-FFF2-40B4-BE49-F238E27FC236}">
                      <a16:creationId xmlns:a16="http://schemas.microsoft.com/office/drawing/2014/main" id="{1F792646-4B37-D9F2-8088-E6E8DEFC9F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5646" y="779818"/>
                  <a:ext cx="2146446" cy="1570615"/>
                </a:xfrm>
                <a:prstGeom prst="rect">
                  <a:avLst/>
                </a:prstGeom>
              </p:spPr>
            </p:pic>
            <p:pic>
              <p:nvPicPr>
                <p:cNvPr id="34" name="Imagem 33">
                  <a:extLst>
                    <a:ext uri="{FF2B5EF4-FFF2-40B4-BE49-F238E27FC236}">
                      <a16:creationId xmlns:a16="http://schemas.microsoft.com/office/drawing/2014/main" id="{2A04347A-E508-B2E6-EE33-374E27AA73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62846" y="3530420"/>
                  <a:ext cx="1767259" cy="1419222"/>
                </a:xfrm>
                <a:prstGeom prst="rect">
                  <a:avLst/>
                </a:prstGeom>
              </p:spPr>
            </p:pic>
            <p:pic>
              <p:nvPicPr>
                <p:cNvPr id="35" name="Imagem 34">
                  <a:extLst>
                    <a:ext uri="{FF2B5EF4-FFF2-40B4-BE49-F238E27FC236}">
                      <a16:creationId xmlns:a16="http://schemas.microsoft.com/office/drawing/2014/main" id="{67C99C91-4DE1-4EA0-2EC0-ADB4C7E16E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58357" y="3549910"/>
                  <a:ext cx="1767259" cy="1348484"/>
                </a:xfrm>
                <a:prstGeom prst="rect">
                  <a:avLst/>
                </a:prstGeom>
              </p:spPr>
            </p:pic>
            <p:pic>
              <p:nvPicPr>
                <p:cNvPr id="36" name="Imagem 35">
                  <a:extLst>
                    <a:ext uri="{FF2B5EF4-FFF2-40B4-BE49-F238E27FC236}">
                      <a16:creationId xmlns:a16="http://schemas.microsoft.com/office/drawing/2014/main" id="{26521904-8237-5672-5FA0-981549F4B5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12160" y="320583"/>
                  <a:ext cx="3004041" cy="733399"/>
                </a:xfrm>
                <a:prstGeom prst="rect">
                  <a:avLst/>
                </a:prstGeom>
              </p:spPr>
            </p:pic>
            <p:pic>
              <p:nvPicPr>
                <p:cNvPr id="37" name="Imagem 36">
                  <a:extLst>
                    <a:ext uri="{FF2B5EF4-FFF2-40B4-BE49-F238E27FC236}">
                      <a16:creationId xmlns:a16="http://schemas.microsoft.com/office/drawing/2014/main" id="{29DEAC15-D9EA-403B-2813-266ECF793F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47273" y="3193525"/>
                  <a:ext cx="1167594" cy="1556792"/>
                </a:xfrm>
                <a:prstGeom prst="rect">
                  <a:avLst/>
                </a:prstGeom>
              </p:spPr>
            </p:pic>
            <p:pic>
              <p:nvPicPr>
                <p:cNvPr id="38" name="Imagem 37">
                  <a:extLst>
                    <a:ext uri="{FF2B5EF4-FFF2-40B4-BE49-F238E27FC236}">
                      <a16:creationId xmlns:a16="http://schemas.microsoft.com/office/drawing/2014/main" id="{78E8275C-6411-FBCC-68A3-CF69582EA3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34852" y="4240031"/>
                  <a:ext cx="1530559" cy="1020572"/>
                </a:xfrm>
                <a:prstGeom prst="rect">
                  <a:avLst/>
                </a:prstGeom>
              </p:spPr>
            </p:pic>
          </p:grpSp>
        </p:grpSp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9D55188A-4977-A826-E960-38A221037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858000" y="5304730"/>
              <a:ext cx="1804697" cy="1252592"/>
            </a:xfrm>
            <a:prstGeom prst="rect">
              <a:avLst/>
            </a:prstGeom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E02E4DFE-29FF-0B5B-7642-D14E12BDE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499734" y="2743618"/>
              <a:ext cx="1364876" cy="12799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79590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E2A2A-E2BD-6964-35F6-081FE5F64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41FB61B1-D021-513A-40FD-83BF5D3BFF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1805029"/>
              </p:ext>
            </p:extLst>
          </p:nvPr>
        </p:nvGraphicFramePr>
        <p:xfrm>
          <a:off x="457200" y="457200"/>
          <a:ext cx="8229600" cy="586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aixaDeTexto 1">
            <a:extLst>
              <a:ext uri="{FF2B5EF4-FFF2-40B4-BE49-F238E27FC236}">
                <a16:creationId xmlns:a16="http://schemas.microsoft.com/office/drawing/2014/main" id="{FF286A84-CF89-A70B-C6F4-6F112E2C4060}"/>
              </a:ext>
            </a:extLst>
          </p:cNvPr>
          <p:cNvSpPr txBox="1"/>
          <p:nvPr/>
        </p:nvSpPr>
        <p:spPr>
          <a:xfrm>
            <a:off x="1447800" y="4038600"/>
            <a:ext cx="228600" cy="8382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t-BR" sz="1100" b="1" kern="1200" dirty="0">
                <a:solidFill>
                  <a:schemeClr val="bg1"/>
                </a:solidFill>
              </a:rPr>
              <a:t>2023</a:t>
            </a:r>
          </a:p>
        </p:txBody>
      </p:sp>
      <p:sp>
        <p:nvSpPr>
          <p:cNvPr id="6" name="CaixaDeTexto 1">
            <a:extLst>
              <a:ext uri="{FF2B5EF4-FFF2-40B4-BE49-F238E27FC236}">
                <a16:creationId xmlns:a16="http://schemas.microsoft.com/office/drawing/2014/main" id="{8D4FDE70-3E09-5E8C-9C55-9A82A14F0C12}"/>
              </a:ext>
            </a:extLst>
          </p:cNvPr>
          <p:cNvSpPr txBox="1"/>
          <p:nvPr/>
        </p:nvSpPr>
        <p:spPr>
          <a:xfrm>
            <a:off x="1905000" y="4038600"/>
            <a:ext cx="228600" cy="8382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t-BR" sz="1100" b="1" kern="1200" dirty="0">
                <a:solidFill>
                  <a:schemeClr val="bg1"/>
                </a:solidFill>
              </a:rPr>
              <a:t>2024</a:t>
            </a:r>
          </a:p>
        </p:txBody>
      </p:sp>
      <p:sp>
        <p:nvSpPr>
          <p:cNvPr id="7" name="CaixaDeTexto 1">
            <a:extLst>
              <a:ext uri="{FF2B5EF4-FFF2-40B4-BE49-F238E27FC236}">
                <a16:creationId xmlns:a16="http://schemas.microsoft.com/office/drawing/2014/main" id="{DB4D6166-F0CF-BC7D-CCD0-A403DCBE2B61}"/>
              </a:ext>
            </a:extLst>
          </p:cNvPr>
          <p:cNvSpPr txBox="1"/>
          <p:nvPr/>
        </p:nvSpPr>
        <p:spPr>
          <a:xfrm>
            <a:off x="2420471" y="4038600"/>
            <a:ext cx="228600" cy="8382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t-BR" sz="1100" b="1" kern="1200" dirty="0">
                <a:solidFill>
                  <a:schemeClr val="bg1"/>
                </a:solidFill>
              </a:rPr>
              <a:t>2025</a:t>
            </a:r>
          </a:p>
        </p:txBody>
      </p:sp>
      <p:sp>
        <p:nvSpPr>
          <p:cNvPr id="8" name="CaixaDeTexto 1">
            <a:extLst>
              <a:ext uri="{FF2B5EF4-FFF2-40B4-BE49-F238E27FC236}">
                <a16:creationId xmlns:a16="http://schemas.microsoft.com/office/drawing/2014/main" id="{072E25A7-55DB-23F2-67C3-15795C0FBD29}"/>
              </a:ext>
            </a:extLst>
          </p:cNvPr>
          <p:cNvSpPr txBox="1"/>
          <p:nvPr/>
        </p:nvSpPr>
        <p:spPr>
          <a:xfrm>
            <a:off x="3505200" y="4038600"/>
            <a:ext cx="228600" cy="8382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t-BR" sz="1100" b="1" kern="1200" dirty="0">
                <a:solidFill>
                  <a:schemeClr val="bg1"/>
                </a:solidFill>
              </a:rPr>
              <a:t>2023</a:t>
            </a:r>
          </a:p>
        </p:txBody>
      </p:sp>
      <p:sp>
        <p:nvSpPr>
          <p:cNvPr id="9" name="CaixaDeTexto 1">
            <a:extLst>
              <a:ext uri="{FF2B5EF4-FFF2-40B4-BE49-F238E27FC236}">
                <a16:creationId xmlns:a16="http://schemas.microsoft.com/office/drawing/2014/main" id="{71B1991E-FE31-86C9-6D09-1CEF0EE1E24D}"/>
              </a:ext>
            </a:extLst>
          </p:cNvPr>
          <p:cNvSpPr txBox="1"/>
          <p:nvPr/>
        </p:nvSpPr>
        <p:spPr>
          <a:xfrm>
            <a:off x="4038600" y="4034118"/>
            <a:ext cx="228600" cy="8382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t-BR" sz="1100" b="1" kern="1200" dirty="0">
                <a:solidFill>
                  <a:schemeClr val="bg1"/>
                </a:solidFill>
              </a:rPr>
              <a:t>2024</a:t>
            </a:r>
          </a:p>
        </p:txBody>
      </p:sp>
      <p:sp>
        <p:nvSpPr>
          <p:cNvPr id="10" name="CaixaDeTexto 1">
            <a:extLst>
              <a:ext uri="{FF2B5EF4-FFF2-40B4-BE49-F238E27FC236}">
                <a16:creationId xmlns:a16="http://schemas.microsoft.com/office/drawing/2014/main" id="{763A2EB8-607A-BEA4-0BB4-654270DDE925}"/>
              </a:ext>
            </a:extLst>
          </p:cNvPr>
          <p:cNvSpPr txBox="1"/>
          <p:nvPr/>
        </p:nvSpPr>
        <p:spPr>
          <a:xfrm>
            <a:off x="4439771" y="4034118"/>
            <a:ext cx="228600" cy="8382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t-BR" sz="1100" b="1" kern="1200" dirty="0">
                <a:solidFill>
                  <a:schemeClr val="bg1"/>
                </a:solidFill>
              </a:rPr>
              <a:t>2025</a:t>
            </a:r>
          </a:p>
        </p:txBody>
      </p:sp>
      <p:sp>
        <p:nvSpPr>
          <p:cNvPr id="11" name="CaixaDeTexto 1">
            <a:extLst>
              <a:ext uri="{FF2B5EF4-FFF2-40B4-BE49-F238E27FC236}">
                <a16:creationId xmlns:a16="http://schemas.microsoft.com/office/drawing/2014/main" id="{227F195A-C8A4-0415-9F44-50B9EAF12C24}"/>
              </a:ext>
            </a:extLst>
          </p:cNvPr>
          <p:cNvSpPr txBox="1"/>
          <p:nvPr/>
        </p:nvSpPr>
        <p:spPr>
          <a:xfrm>
            <a:off x="5628714" y="4034118"/>
            <a:ext cx="228600" cy="8382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t-BR" sz="1100" b="1" kern="1200" dirty="0">
                <a:solidFill>
                  <a:schemeClr val="bg1"/>
                </a:solidFill>
              </a:rPr>
              <a:t>2023</a:t>
            </a:r>
          </a:p>
        </p:txBody>
      </p:sp>
      <p:sp>
        <p:nvSpPr>
          <p:cNvPr id="12" name="CaixaDeTexto 1">
            <a:extLst>
              <a:ext uri="{FF2B5EF4-FFF2-40B4-BE49-F238E27FC236}">
                <a16:creationId xmlns:a16="http://schemas.microsoft.com/office/drawing/2014/main" id="{0A6F5F06-F722-B318-554A-C10064F5673A}"/>
              </a:ext>
            </a:extLst>
          </p:cNvPr>
          <p:cNvSpPr txBox="1"/>
          <p:nvPr/>
        </p:nvSpPr>
        <p:spPr>
          <a:xfrm>
            <a:off x="6037730" y="4034118"/>
            <a:ext cx="228600" cy="8382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t-BR" sz="1100" b="1" kern="1200" dirty="0">
                <a:solidFill>
                  <a:schemeClr val="bg1"/>
                </a:solidFill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641891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DE71EF-B767-BE46-B32D-C19AD896F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1E0BA6D5-3567-4927-BF59-5041910AD7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2822784"/>
              </p:ext>
            </p:extLst>
          </p:nvPr>
        </p:nvGraphicFramePr>
        <p:xfrm>
          <a:off x="381000" y="457200"/>
          <a:ext cx="8382000" cy="60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aixaDeTexto 1">
            <a:extLst>
              <a:ext uri="{FF2B5EF4-FFF2-40B4-BE49-F238E27FC236}">
                <a16:creationId xmlns:a16="http://schemas.microsoft.com/office/drawing/2014/main" id="{7F800615-E13A-7E68-1D26-014CBD8BE5B8}"/>
              </a:ext>
            </a:extLst>
          </p:cNvPr>
          <p:cNvSpPr txBox="1"/>
          <p:nvPr/>
        </p:nvSpPr>
        <p:spPr>
          <a:xfrm>
            <a:off x="1981200" y="3962400"/>
            <a:ext cx="228600" cy="8382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t-BR" sz="1100" b="1" kern="1200" dirty="0">
                <a:solidFill>
                  <a:schemeClr val="bg1"/>
                </a:solidFill>
              </a:rPr>
              <a:t>2024</a:t>
            </a:r>
          </a:p>
        </p:txBody>
      </p:sp>
      <p:sp>
        <p:nvSpPr>
          <p:cNvPr id="6" name="CaixaDeTexto 1">
            <a:extLst>
              <a:ext uri="{FF2B5EF4-FFF2-40B4-BE49-F238E27FC236}">
                <a16:creationId xmlns:a16="http://schemas.microsoft.com/office/drawing/2014/main" id="{7F800615-E13A-7E68-1D26-014CBD8BE5B8}"/>
              </a:ext>
            </a:extLst>
          </p:cNvPr>
          <p:cNvSpPr txBox="1"/>
          <p:nvPr/>
        </p:nvSpPr>
        <p:spPr>
          <a:xfrm>
            <a:off x="3608294" y="3962400"/>
            <a:ext cx="228600" cy="8382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t-BR" sz="1100" b="1" kern="1200" dirty="0">
                <a:solidFill>
                  <a:schemeClr val="bg1"/>
                </a:solidFill>
              </a:rPr>
              <a:t>2023</a:t>
            </a:r>
          </a:p>
        </p:txBody>
      </p:sp>
      <p:sp>
        <p:nvSpPr>
          <p:cNvPr id="7" name="CaixaDeTexto 1">
            <a:extLst>
              <a:ext uri="{FF2B5EF4-FFF2-40B4-BE49-F238E27FC236}">
                <a16:creationId xmlns:a16="http://schemas.microsoft.com/office/drawing/2014/main" id="{7F800615-E13A-7E68-1D26-014CBD8BE5B8}"/>
              </a:ext>
            </a:extLst>
          </p:cNvPr>
          <p:cNvSpPr txBox="1"/>
          <p:nvPr/>
        </p:nvSpPr>
        <p:spPr>
          <a:xfrm>
            <a:off x="4114800" y="3962400"/>
            <a:ext cx="228600" cy="8382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t-BR" sz="1100" b="1" kern="1200" dirty="0">
                <a:solidFill>
                  <a:schemeClr val="bg1"/>
                </a:solidFill>
              </a:rPr>
              <a:t>2024</a:t>
            </a:r>
          </a:p>
        </p:txBody>
      </p:sp>
      <p:sp>
        <p:nvSpPr>
          <p:cNvPr id="8" name="CaixaDeTexto 1">
            <a:extLst>
              <a:ext uri="{FF2B5EF4-FFF2-40B4-BE49-F238E27FC236}">
                <a16:creationId xmlns:a16="http://schemas.microsoft.com/office/drawing/2014/main" id="{7F800615-E13A-7E68-1D26-014CBD8BE5B8}"/>
              </a:ext>
            </a:extLst>
          </p:cNvPr>
          <p:cNvSpPr txBox="1"/>
          <p:nvPr/>
        </p:nvSpPr>
        <p:spPr>
          <a:xfrm>
            <a:off x="4507006" y="3962400"/>
            <a:ext cx="228600" cy="8382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t-BR" sz="1100" b="1" kern="1200" dirty="0">
                <a:solidFill>
                  <a:schemeClr val="bg1"/>
                </a:solidFill>
              </a:rPr>
              <a:t>2025</a:t>
            </a:r>
          </a:p>
        </p:txBody>
      </p:sp>
      <p:sp>
        <p:nvSpPr>
          <p:cNvPr id="9" name="CaixaDeTexto 1">
            <a:extLst>
              <a:ext uri="{FF2B5EF4-FFF2-40B4-BE49-F238E27FC236}">
                <a16:creationId xmlns:a16="http://schemas.microsoft.com/office/drawing/2014/main" id="{4399632D-C1B7-7857-A342-ADF5D7DE8530}"/>
              </a:ext>
            </a:extLst>
          </p:cNvPr>
          <p:cNvSpPr txBox="1"/>
          <p:nvPr/>
        </p:nvSpPr>
        <p:spPr>
          <a:xfrm>
            <a:off x="5700432" y="3962400"/>
            <a:ext cx="228600" cy="8382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t-BR" sz="1100" b="1" kern="1200" dirty="0">
                <a:solidFill>
                  <a:schemeClr val="bg1"/>
                </a:solidFill>
              </a:rPr>
              <a:t>2023</a:t>
            </a:r>
          </a:p>
        </p:txBody>
      </p:sp>
      <p:sp>
        <p:nvSpPr>
          <p:cNvPr id="10" name="CaixaDeTexto 1">
            <a:extLst>
              <a:ext uri="{FF2B5EF4-FFF2-40B4-BE49-F238E27FC236}">
                <a16:creationId xmlns:a16="http://schemas.microsoft.com/office/drawing/2014/main" id="{7377724B-CE53-A44F-0731-7029675C2B78}"/>
              </a:ext>
            </a:extLst>
          </p:cNvPr>
          <p:cNvSpPr txBox="1"/>
          <p:nvPr/>
        </p:nvSpPr>
        <p:spPr>
          <a:xfrm>
            <a:off x="6172200" y="3962400"/>
            <a:ext cx="228600" cy="8382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t-BR" sz="1100" b="1" kern="1200" dirty="0">
                <a:solidFill>
                  <a:schemeClr val="bg1"/>
                </a:solidFill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8324050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3A254-1BAA-96E2-B46C-F1DC82BE3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FDF758C6-F7CE-CBB1-4207-8445BA514D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665909"/>
              </p:ext>
            </p:extLst>
          </p:nvPr>
        </p:nvGraphicFramePr>
        <p:xfrm>
          <a:off x="381000" y="386494"/>
          <a:ext cx="8458200" cy="58316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07806">
                  <a:extLst>
                    <a:ext uri="{9D8B030D-6E8A-4147-A177-3AD203B41FA5}">
                      <a16:colId xmlns:a16="http://schemas.microsoft.com/office/drawing/2014/main" val="2216376962"/>
                    </a:ext>
                  </a:extLst>
                </a:gridCol>
                <a:gridCol w="1916798">
                  <a:extLst>
                    <a:ext uri="{9D8B030D-6E8A-4147-A177-3AD203B41FA5}">
                      <a16:colId xmlns:a16="http://schemas.microsoft.com/office/drawing/2014/main" val="1539493515"/>
                    </a:ext>
                  </a:extLst>
                </a:gridCol>
                <a:gridCol w="1916798">
                  <a:extLst>
                    <a:ext uri="{9D8B030D-6E8A-4147-A177-3AD203B41FA5}">
                      <a16:colId xmlns:a16="http://schemas.microsoft.com/office/drawing/2014/main" val="3080247376"/>
                    </a:ext>
                  </a:extLst>
                </a:gridCol>
                <a:gridCol w="1916798">
                  <a:extLst>
                    <a:ext uri="{9D8B030D-6E8A-4147-A177-3AD203B41FA5}">
                      <a16:colId xmlns:a16="http://schemas.microsoft.com/office/drawing/2014/main" val="3585210929"/>
                    </a:ext>
                  </a:extLst>
                </a:gridCol>
              </a:tblGrid>
              <a:tr h="590957">
                <a:tc gridSpan="4"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40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Principais Destinos das Viagens</a:t>
                      </a:r>
                    </a:p>
                  </a:txBody>
                  <a:tcPr marL="4272" marR="4272" marT="4272" marB="0" anchor="b">
                    <a:solidFill>
                      <a:srgbClr val="03897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5269684"/>
                  </a:ext>
                </a:extLst>
              </a:tr>
              <a:tr h="1200113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Destino</a:t>
                      </a:r>
                    </a:p>
                  </a:txBody>
                  <a:tcPr marL="4272" marR="4272" marT="4272" marB="0" anchor="ctr"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Distância (Km)</a:t>
                      </a:r>
                    </a:p>
                  </a:txBody>
                  <a:tcPr marL="4272" marR="4272" marT="4272" marB="0" anchor="ctr"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Número de viagens 2º </a:t>
                      </a:r>
                      <a:r>
                        <a:rPr lang="pt-BR" sz="280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Quad</a:t>
                      </a:r>
                      <a:r>
                        <a:rPr lang="pt-BR" sz="2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4272" marR="4272" marT="4272" marB="0" anchor="ctr"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Km total percorrida</a:t>
                      </a:r>
                    </a:p>
                  </a:txBody>
                  <a:tcPr marL="4272" marR="4272" marT="4272" marB="0" anchor="ctr">
                    <a:solidFill>
                      <a:srgbClr val="0389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385393"/>
                  </a:ext>
                </a:extLst>
              </a:tr>
              <a:tr h="419666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2800" u="none" strike="noStrike" dirty="0">
                          <a:effectLst/>
                        </a:rPr>
                        <a:t>Bento Gonçalves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2" marR="4272" marT="427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800" u="none" strike="noStrike" dirty="0">
                          <a:effectLst/>
                        </a:rPr>
                        <a:t>78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2" marR="4272" marT="427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800" u="none" strike="noStrike" dirty="0">
                          <a:effectLst/>
                        </a:rPr>
                        <a:t>1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2" marR="4272" marT="427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800" u="none" strike="noStrike" dirty="0">
                          <a:effectLst/>
                        </a:rPr>
                        <a:t>              156 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2" marR="4272" marT="4272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0127591"/>
                  </a:ext>
                </a:extLst>
              </a:tr>
              <a:tr h="419666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2800" u="none" strike="noStrike">
                          <a:effectLst/>
                        </a:rPr>
                        <a:t>Canela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2" marR="4272" marT="4272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800" u="none" strike="noStrike" dirty="0">
                          <a:effectLst/>
                        </a:rPr>
                        <a:t>43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2" marR="4272" marT="4272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800" u="none" strike="noStrike" dirty="0">
                          <a:effectLst/>
                        </a:rPr>
                        <a:t>34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2" marR="4272" marT="4272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800" u="none" strike="noStrike" dirty="0">
                          <a:effectLst/>
                        </a:rPr>
                        <a:t>           2.924 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2" marR="4272" marT="4272" marB="0" anchor="b"/>
                </a:tc>
                <a:extLst>
                  <a:ext uri="{0D108BD9-81ED-4DB2-BD59-A6C34878D82A}">
                    <a16:rowId xmlns:a16="http://schemas.microsoft.com/office/drawing/2014/main" val="2249461610"/>
                  </a:ext>
                </a:extLst>
              </a:tr>
              <a:tr h="47105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2800" u="none" strike="noStrike" dirty="0">
                          <a:effectLst/>
                        </a:rPr>
                        <a:t>Caxias do Sul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2" marR="4272" marT="427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800" u="none" strike="noStrike" dirty="0">
                          <a:effectLst/>
                        </a:rPr>
                        <a:t>35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2" marR="4272" marT="427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800" u="none" strike="noStrike" dirty="0">
                          <a:effectLst/>
                        </a:rPr>
                        <a:t>196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2" marR="4272" marT="427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800" u="none" strike="noStrike" dirty="0">
                          <a:effectLst/>
                        </a:rPr>
                        <a:t>        13.720 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2" marR="4272" marT="4272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3934885"/>
                  </a:ext>
                </a:extLst>
              </a:tr>
              <a:tr h="445359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2800" u="none" strike="noStrike">
                          <a:effectLst/>
                        </a:rPr>
                        <a:t>Erechim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2" marR="4272" marT="4272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800" u="none" strike="noStrike">
                          <a:effectLst/>
                        </a:rPr>
                        <a:t>335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2" marR="4272" marT="4272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800" u="none" strike="noStrike">
                          <a:effectLst/>
                        </a:rPr>
                        <a:t>12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2" marR="4272" marT="4272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800" u="none" strike="noStrike" dirty="0">
                          <a:effectLst/>
                        </a:rPr>
                        <a:t>           8.040 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2" marR="4272" marT="4272" marB="0" anchor="b"/>
                </a:tc>
                <a:extLst>
                  <a:ext uri="{0D108BD9-81ED-4DB2-BD59-A6C34878D82A}">
                    <a16:rowId xmlns:a16="http://schemas.microsoft.com/office/drawing/2014/main" val="3036638189"/>
                  </a:ext>
                </a:extLst>
              </a:tr>
              <a:tr h="419666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2800" u="none" strike="noStrike" dirty="0">
                          <a:effectLst/>
                        </a:rPr>
                        <a:t>Farroupilha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2" marR="4272" marT="427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800" u="none" strike="noStrike" dirty="0">
                          <a:effectLst/>
                        </a:rPr>
                        <a:t>50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2" marR="4272" marT="427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800" u="none" strike="noStrike" dirty="0">
                          <a:effectLst/>
                        </a:rPr>
                        <a:t>15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2" marR="4272" marT="427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800" u="none" strike="noStrike" dirty="0">
                          <a:effectLst/>
                        </a:rPr>
                        <a:t>           1.500 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2" marR="4272" marT="4272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894096"/>
                  </a:ext>
                </a:extLst>
              </a:tr>
              <a:tr h="419666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2800" u="none" strike="noStrike">
                          <a:effectLst/>
                        </a:rPr>
                        <a:t>Feliz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2" marR="4272" marT="4272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800" u="none" strike="noStrike">
                          <a:effectLst/>
                        </a:rPr>
                        <a:t>35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2" marR="4272" marT="4272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800" u="none" strike="noStrike" dirty="0">
                          <a:effectLst/>
                        </a:rPr>
                        <a:t>1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2" marR="4272" marT="4272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800" u="none" strike="noStrike" dirty="0">
                          <a:effectLst/>
                        </a:rPr>
                        <a:t>                 70 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2" marR="4272" marT="4272" marB="0" anchor="b"/>
                </a:tc>
                <a:extLst>
                  <a:ext uri="{0D108BD9-81ED-4DB2-BD59-A6C34878D82A}">
                    <a16:rowId xmlns:a16="http://schemas.microsoft.com/office/drawing/2014/main" val="2511832947"/>
                  </a:ext>
                </a:extLst>
              </a:tr>
              <a:tr h="419666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2800" u="none" strike="noStrike" dirty="0">
                          <a:effectLst/>
                        </a:rPr>
                        <a:t>Garibaldi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2" marR="4272" marT="427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800" u="none" strike="noStrike" dirty="0">
                          <a:effectLst/>
                        </a:rPr>
                        <a:t>75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2" marR="4272" marT="427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800" u="none" strike="noStrike" dirty="0">
                          <a:effectLst/>
                        </a:rPr>
                        <a:t>44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2" marR="4272" marT="427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800" u="none" strike="noStrike" dirty="0">
                          <a:effectLst/>
                        </a:rPr>
                        <a:t>           6.600 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2" marR="4272" marT="4272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602116"/>
                  </a:ext>
                </a:extLst>
              </a:tr>
              <a:tr h="419666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2800" u="none" strike="noStrike">
                          <a:effectLst/>
                        </a:rPr>
                        <a:t>Gramado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2" marR="4272" marT="4272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800" u="none" strike="noStrike">
                          <a:effectLst/>
                        </a:rPr>
                        <a:t>35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2" marR="4272" marT="4272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800" u="none" strike="noStrike">
                          <a:effectLst/>
                        </a:rPr>
                        <a:t>94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2" marR="4272" marT="4272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800" u="none" strike="noStrike" dirty="0">
                          <a:effectLst/>
                        </a:rPr>
                        <a:t>           6.580 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2" marR="4272" marT="4272" marB="0" anchor="b"/>
                </a:tc>
                <a:extLst>
                  <a:ext uri="{0D108BD9-81ED-4DB2-BD59-A6C34878D82A}">
                    <a16:rowId xmlns:a16="http://schemas.microsoft.com/office/drawing/2014/main" val="2629986900"/>
                  </a:ext>
                </a:extLst>
              </a:tr>
              <a:tr h="419666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2800" u="none" strike="noStrike" dirty="0">
                          <a:effectLst/>
                        </a:rPr>
                        <a:t>Guaporé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2" marR="4272" marT="427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800" u="none" strike="noStrike" dirty="0">
                          <a:effectLst/>
                        </a:rPr>
                        <a:t>145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2" marR="4272" marT="427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800" u="none" strike="noStrike" dirty="0">
                          <a:effectLst/>
                        </a:rPr>
                        <a:t>23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2" marR="4272" marT="427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800" u="none" strike="noStrike" dirty="0">
                          <a:effectLst/>
                        </a:rPr>
                        <a:t>           6.670 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2" marR="4272" marT="4272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09343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28011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01181-DA4C-2A18-D545-6BEDA9F3D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A11A6E71-E59A-74D8-A142-3882D12874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2808900"/>
              </p:ext>
            </p:extLst>
          </p:nvPr>
        </p:nvGraphicFramePr>
        <p:xfrm>
          <a:off x="381000" y="304801"/>
          <a:ext cx="8458200" cy="62483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14550">
                  <a:extLst>
                    <a:ext uri="{9D8B030D-6E8A-4147-A177-3AD203B41FA5}">
                      <a16:colId xmlns:a16="http://schemas.microsoft.com/office/drawing/2014/main" val="188959636"/>
                    </a:ext>
                  </a:extLst>
                </a:gridCol>
                <a:gridCol w="2114550">
                  <a:extLst>
                    <a:ext uri="{9D8B030D-6E8A-4147-A177-3AD203B41FA5}">
                      <a16:colId xmlns:a16="http://schemas.microsoft.com/office/drawing/2014/main" val="2903088885"/>
                    </a:ext>
                  </a:extLst>
                </a:gridCol>
                <a:gridCol w="2114550">
                  <a:extLst>
                    <a:ext uri="{9D8B030D-6E8A-4147-A177-3AD203B41FA5}">
                      <a16:colId xmlns:a16="http://schemas.microsoft.com/office/drawing/2014/main" val="3415663102"/>
                    </a:ext>
                  </a:extLst>
                </a:gridCol>
                <a:gridCol w="2114550">
                  <a:extLst>
                    <a:ext uri="{9D8B030D-6E8A-4147-A177-3AD203B41FA5}">
                      <a16:colId xmlns:a16="http://schemas.microsoft.com/office/drawing/2014/main" val="3218384273"/>
                    </a:ext>
                  </a:extLst>
                </a:gridCol>
              </a:tblGrid>
              <a:tr h="702181">
                <a:tc gridSpan="4"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40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Principais Destinos das Viagens</a:t>
                      </a:r>
                    </a:p>
                  </a:txBody>
                  <a:tcPr marL="3858" marR="3858" marT="3858" marB="0" anchor="b">
                    <a:solidFill>
                      <a:srgbClr val="03897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0827144"/>
                  </a:ext>
                </a:extLst>
              </a:tr>
              <a:tr h="966771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Destino</a:t>
                      </a:r>
                    </a:p>
                  </a:txBody>
                  <a:tcPr marL="3858" marR="3858" marT="3858" marB="0" anchor="b"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Distância (Km)</a:t>
                      </a:r>
                    </a:p>
                  </a:txBody>
                  <a:tcPr marL="3858" marR="3858" marT="3858" marB="0" anchor="b"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Número de viagens 2º Q.</a:t>
                      </a:r>
                    </a:p>
                  </a:txBody>
                  <a:tcPr marL="3858" marR="3858" marT="3858" marB="0" anchor="b"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Km total percorrida</a:t>
                      </a:r>
                    </a:p>
                  </a:txBody>
                  <a:tcPr marL="3858" marR="3858" marT="3858" marB="0" anchor="b">
                    <a:solidFill>
                      <a:srgbClr val="0389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8639502"/>
                  </a:ext>
                </a:extLst>
              </a:tr>
              <a:tr h="498651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2400" u="none" strike="noStrike" dirty="0">
                          <a:effectLst/>
                        </a:rPr>
                        <a:t>Igrejinha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8" marR="3858" marT="3858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400" u="none" strike="noStrike">
                          <a:effectLst/>
                        </a:rPr>
                        <a:t>63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8" marR="3858" marT="3858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400" u="none" strike="noStrike">
                          <a:effectLst/>
                        </a:rPr>
                        <a:t>52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8" marR="3858" marT="3858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400" u="none" strike="noStrike">
                          <a:effectLst/>
                        </a:rPr>
                        <a:t>                    6.552 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8" marR="3858" marT="3858" marB="0" anchor="b"/>
                </a:tc>
                <a:extLst>
                  <a:ext uri="{0D108BD9-81ED-4DB2-BD59-A6C34878D82A}">
                    <a16:rowId xmlns:a16="http://schemas.microsoft.com/office/drawing/2014/main" val="1249551856"/>
                  </a:ext>
                </a:extLst>
              </a:tr>
              <a:tr h="498651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2400" u="none" strike="noStrike" dirty="0">
                          <a:effectLst/>
                        </a:rPr>
                        <a:t>Ivoti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8" marR="3858" marT="385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400" u="none" strike="noStrike" dirty="0">
                          <a:effectLst/>
                        </a:rPr>
                        <a:t>35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8" marR="3858" marT="385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400" u="none" strike="noStrike" dirty="0">
                          <a:effectLst/>
                        </a:rPr>
                        <a:t>7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8" marR="3858" marT="385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400" u="none" strike="noStrike" dirty="0">
                          <a:effectLst/>
                        </a:rPr>
                        <a:t>                       490 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8" marR="3858" marT="3858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2103447"/>
                  </a:ext>
                </a:extLst>
              </a:tr>
              <a:tr h="559708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2400" u="none" strike="noStrike">
                          <a:effectLst/>
                        </a:rPr>
                        <a:t>Nova Prata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8" marR="3858" marT="3858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400" u="none" strike="noStrike" dirty="0">
                          <a:effectLst/>
                        </a:rPr>
                        <a:t>141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8" marR="3858" marT="3858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400" u="none" strike="noStrike" dirty="0">
                          <a:effectLst/>
                        </a:rPr>
                        <a:t>1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8" marR="3858" marT="3858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400" u="none" strike="noStrike">
                          <a:effectLst/>
                        </a:rPr>
                        <a:t>                       282 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8" marR="3858" marT="3858" marB="0" anchor="b"/>
                </a:tc>
                <a:extLst>
                  <a:ext uri="{0D108BD9-81ED-4DB2-BD59-A6C34878D82A}">
                    <a16:rowId xmlns:a16="http://schemas.microsoft.com/office/drawing/2014/main" val="1030815674"/>
                  </a:ext>
                </a:extLst>
              </a:tr>
              <a:tr h="529179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2400" u="none" strike="noStrike" dirty="0">
                          <a:effectLst/>
                        </a:rPr>
                        <a:t>Novo Hamburgo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8" marR="3858" marT="385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400" u="none" strike="noStrike" dirty="0">
                          <a:effectLst/>
                        </a:rPr>
                        <a:t>47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8" marR="3858" marT="385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400" u="none" strike="noStrike" dirty="0">
                          <a:effectLst/>
                        </a:rPr>
                        <a:t>2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8" marR="3858" marT="385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400" u="none" strike="noStrike" dirty="0">
                          <a:effectLst/>
                        </a:rPr>
                        <a:t>                       188 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8" marR="3858" marT="3858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2616641"/>
                  </a:ext>
                </a:extLst>
              </a:tr>
              <a:tr h="498651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2400" u="none" strike="noStrike">
                          <a:effectLst/>
                        </a:rPr>
                        <a:t>Passo Fundo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8" marR="3858" marT="3858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400" u="none" strike="noStrike">
                          <a:effectLst/>
                        </a:rPr>
                        <a:t>260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8" marR="3858" marT="3858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400" u="none" strike="noStrike" dirty="0">
                          <a:effectLst/>
                        </a:rPr>
                        <a:t>1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8" marR="3858" marT="3858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400" u="none" strike="noStrike" dirty="0">
                          <a:effectLst/>
                        </a:rPr>
                        <a:t>                       520 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8" marR="3858" marT="3858" marB="0" anchor="b"/>
                </a:tc>
                <a:extLst>
                  <a:ext uri="{0D108BD9-81ED-4DB2-BD59-A6C34878D82A}">
                    <a16:rowId xmlns:a16="http://schemas.microsoft.com/office/drawing/2014/main" val="546935972"/>
                  </a:ext>
                </a:extLst>
              </a:tr>
              <a:tr h="498651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2400" u="none" strike="noStrike" dirty="0">
                          <a:effectLst/>
                        </a:rPr>
                        <a:t>Paraí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8" marR="3858" marT="385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400" u="none" strike="noStrike" dirty="0">
                          <a:effectLst/>
                        </a:rPr>
                        <a:t>180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8" marR="3858" marT="385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400" u="none" strike="noStrike" dirty="0">
                          <a:effectLst/>
                        </a:rPr>
                        <a:t>1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8" marR="3858" marT="385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400" u="none" strike="noStrike" dirty="0">
                          <a:effectLst/>
                        </a:rPr>
                        <a:t>                       360 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8" marR="3858" marT="3858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8947658"/>
                  </a:ext>
                </a:extLst>
              </a:tr>
              <a:tr h="498651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2400" u="none" strike="noStrike">
                          <a:effectLst/>
                        </a:rPr>
                        <a:t>Porto alegre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8" marR="3858" marT="3858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400" u="none" strike="noStrike">
                          <a:effectLst/>
                        </a:rPr>
                        <a:t>90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8" marR="3858" marT="3858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400" u="none" strike="noStrike">
                          <a:effectLst/>
                        </a:rPr>
                        <a:t>99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8" marR="3858" marT="3858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400" u="none" strike="noStrike" dirty="0">
                          <a:effectLst/>
                        </a:rPr>
                        <a:t>                 17.820 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8" marR="3858" marT="3858" marB="0" anchor="b"/>
                </a:tc>
                <a:extLst>
                  <a:ext uri="{0D108BD9-81ED-4DB2-BD59-A6C34878D82A}">
                    <a16:rowId xmlns:a16="http://schemas.microsoft.com/office/drawing/2014/main" val="4182426766"/>
                  </a:ext>
                </a:extLst>
              </a:tr>
              <a:tr h="498651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2400" u="none" strike="noStrike" dirty="0">
                          <a:effectLst/>
                        </a:rPr>
                        <a:t>Vacaria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8" marR="3858" marT="385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400" u="none" strike="noStrike" dirty="0">
                          <a:effectLst/>
                        </a:rPr>
                        <a:t>147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8" marR="3858" marT="385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400" u="none" strike="noStrike" dirty="0">
                          <a:effectLst/>
                        </a:rPr>
                        <a:t>32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8" marR="3858" marT="385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400" u="none" strike="noStrike" dirty="0">
                          <a:effectLst/>
                        </a:rPr>
                        <a:t>                    9.408 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8" marR="3858" marT="3858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2524824"/>
                  </a:ext>
                </a:extLst>
              </a:tr>
              <a:tr h="498651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2400" b="1" u="none" strike="noStrike" dirty="0">
                          <a:effectLst/>
                        </a:rPr>
                        <a:t>TOTAL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8" marR="3858" marT="385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pt-BR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8" marR="3858" marT="3858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400" b="1" u="none" strike="noStrike" dirty="0">
                          <a:effectLst/>
                        </a:rPr>
                        <a:t>615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8" marR="3858" marT="3858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2400" b="1" u="none" strike="noStrike" dirty="0">
                          <a:effectLst/>
                        </a:rPr>
                        <a:t>                 81.880 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8" marR="3858" marT="3858" marB="0" anchor="b"/>
                </a:tc>
                <a:extLst>
                  <a:ext uri="{0D108BD9-81ED-4DB2-BD59-A6C34878D82A}">
                    <a16:rowId xmlns:a16="http://schemas.microsoft.com/office/drawing/2014/main" val="1643693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49163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F88A9-3F78-809F-510C-39FCF49A5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3E317B86-5002-4D33-6478-C164AA6BD138}"/>
              </a:ext>
            </a:extLst>
          </p:cNvPr>
          <p:cNvSpPr txBox="1">
            <a:spLocks/>
          </p:cNvSpPr>
          <p:nvPr/>
        </p:nvSpPr>
        <p:spPr>
          <a:xfrm>
            <a:off x="143508" y="671715"/>
            <a:ext cx="8856984" cy="149817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29041" rtl="0" eaLnBrk="1" latinLnBrk="0" hangingPunct="1">
              <a:spcBef>
                <a:spcPct val="0"/>
              </a:spcBef>
              <a:buNone/>
              <a:defRPr sz="206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solidFill>
                  <a:srgbClr val="038974"/>
                </a:solidFill>
              </a:rPr>
              <a:t>OASE </a:t>
            </a:r>
            <a:br>
              <a:rPr lang="pt-BR" sz="3200" b="1" dirty="0">
                <a:solidFill>
                  <a:srgbClr val="038974"/>
                </a:solidFill>
              </a:rPr>
            </a:br>
            <a:r>
              <a:rPr lang="pt-BR" sz="3200" b="1" dirty="0">
                <a:solidFill>
                  <a:srgbClr val="038974"/>
                </a:solidFill>
              </a:rPr>
              <a:t>MANTENEDORA DO HOSPITAL NOVA PETRÓPOLIS</a:t>
            </a:r>
            <a:br>
              <a:rPr lang="pt-BR" sz="3200" b="1" dirty="0">
                <a:solidFill>
                  <a:srgbClr val="038974"/>
                </a:solidFill>
              </a:rPr>
            </a:br>
            <a:r>
              <a:rPr lang="pt-BR" sz="1200" b="1" dirty="0">
                <a:solidFill>
                  <a:srgbClr val="038974"/>
                </a:solidFill>
                <a:latin typeface="Arial" panose="020B0604020202020204" pitchFamily="34" charset="0"/>
              </a:rPr>
              <a:t>Considerando apenas os atendimentos realizados pelo SUS, LICITAÇÃO e CONVÊNIO para NOVA PETROPOLIS</a:t>
            </a:r>
            <a:r>
              <a:rPr lang="pt-BR" sz="1200" dirty="0">
                <a:solidFill>
                  <a:srgbClr val="038974"/>
                </a:solidFill>
                <a:latin typeface="Arial" panose="020B0604020202020204" pitchFamily="34" charset="0"/>
              </a:rPr>
              <a:t>.</a:t>
            </a:r>
            <a:endParaRPr lang="pt-BR" sz="3200" dirty="0">
              <a:solidFill>
                <a:srgbClr val="038974"/>
              </a:solidFill>
            </a:endParaRPr>
          </a:p>
        </p:txBody>
      </p:sp>
      <p:graphicFrame>
        <p:nvGraphicFramePr>
          <p:cNvPr id="7" name="Espaço Reservado para Conteúdo 3">
            <a:extLst>
              <a:ext uri="{FF2B5EF4-FFF2-40B4-BE49-F238E27FC236}">
                <a16:creationId xmlns:a16="http://schemas.microsoft.com/office/drawing/2014/main" id="{E2A2AB9B-868D-624A-F124-7EC7BE520C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5523496"/>
              </p:ext>
            </p:extLst>
          </p:nvPr>
        </p:nvGraphicFramePr>
        <p:xfrm>
          <a:off x="573108" y="2612119"/>
          <a:ext cx="7961292" cy="731520"/>
        </p:xfrm>
        <a:graphic>
          <a:graphicData uri="http://schemas.openxmlformats.org/drawingml/2006/table">
            <a:tbl>
              <a:tblPr/>
              <a:tblGrid>
                <a:gridCol w="3259710">
                  <a:extLst>
                    <a:ext uri="{9D8B030D-6E8A-4147-A177-3AD203B41FA5}">
                      <a16:colId xmlns:a16="http://schemas.microsoft.com/office/drawing/2014/main" val="2712570937"/>
                    </a:ext>
                  </a:extLst>
                </a:gridCol>
                <a:gridCol w="877966">
                  <a:extLst>
                    <a:ext uri="{9D8B030D-6E8A-4147-A177-3AD203B41FA5}">
                      <a16:colId xmlns:a16="http://schemas.microsoft.com/office/drawing/2014/main" val="2806353491"/>
                    </a:ext>
                  </a:extLst>
                </a:gridCol>
                <a:gridCol w="877966">
                  <a:extLst>
                    <a:ext uri="{9D8B030D-6E8A-4147-A177-3AD203B41FA5}">
                      <a16:colId xmlns:a16="http://schemas.microsoft.com/office/drawing/2014/main" val="3313038127"/>
                    </a:ext>
                  </a:extLst>
                </a:gridCol>
                <a:gridCol w="911403">
                  <a:extLst>
                    <a:ext uri="{9D8B030D-6E8A-4147-A177-3AD203B41FA5}">
                      <a16:colId xmlns:a16="http://schemas.microsoft.com/office/drawing/2014/main" val="1466175300"/>
                    </a:ext>
                  </a:extLst>
                </a:gridCol>
                <a:gridCol w="1139178">
                  <a:extLst>
                    <a:ext uri="{9D8B030D-6E8A-4147-A177-3AD203B41FA5}">
                      <a16:colId xmlns:a16="http://schemas.microsoft.com/office/drawing/2014/main" val="2819342265"/>
                    </a:ext>
                  </a:extLst>
                </a:gridCol>
                <a:gridCol w="895069">
                  <a:extLst>
                    <a:ext uri="{9D8B030D-6E8A-4147-A177-3AD203B41FA5}">
                      <a16:colId xmlns:a16="http://schemas.microsoft.com/office/drawing/2014/main" val="224863603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rgbClr val="000000"/>
                          </a:solidFill>
                          <a:effectLst/>
                        </a:rPr>
                        <a:t>Internação</a:t>
                      </a:r>
                      <a:br>
                        <a:rPr lang="pt-BR" sz="1600" b="1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pt-BR" sz="1600" b="1" dirty="0">
                          <a:solidFill>
                            <a:srgbClr val="FF0000"/>
                          </a:solidFill>
                          <a:effectLst/>
                        </a:rPr>
                        <a:t>(SUS-NP)</a:t>
                      </a:r>
                      <a:endParaRPr lang="pt-BR" sz="1600" dirty="0">
                        <a:effectLst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000000"/>
                          </a:solidFill>
                          <a:effectLst/>
                        </a:rPr>
                        <a:t>Maio</a:t>
                      </a:r>
                      <a:endParaRPr lang="pt-BR" sz="1200" dirty="0">
                        <a:effectLst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000000"/>
                          </a:solidFill>
                          <a:effectLst/>
                        </a:rPr>
                        <a:t>Junho</a:t>
                      </a:r>
                      <a:endParaRPr lang="pt-BR" sz="1200" dirty="0">
                        <a:effectLst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000000"/>
                          </a:solidFill>
                          <a:effectLst/>
                        </a:rPr>
                        <a:t>Julho</a:t>
                      </a:r>
                      <a:endParaRPr lang="pt-BR" sz="1200" dirty="0">
                        <a:effectLst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000000"/>
                          </a:solidFill>
                          <a:effectLst/>
                        </a:rPr>
                        <a:t>Agosto</a:t>
                      </a:r>
                      <a:endParaRPr lang="pt-BR" sz="1200" dirty="0">
                        <a:effectLst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000000"/>
                          </a:solidFill>
                          <a:effectLst/>
                        </a:rPr>
                        <a:t>Total no 2º </a:t>
                      </a:r>
                      <a:r>
                        <a:rPr lang="pt-BR" sz="1200" b="1" dirty="0" err="1">
                          <a:solidFill>
                            <a:srgbClr val="000000"/>
                          </a:solidFill>
                          <a:effectLst/>
                        </a:rPr>
                        <a:t>Quad</a:t>
                      </a:r>
                      <a:r>
                        <a:rPr lang="pt-BR" sz="1200" b="1" dirty="0">
                          <a:solidFill>
                            <a:srgbClr val="000000"/>
                          </a:solidFill>
                          <a:effectLst/>
                        </a:rPr>
                        <a:t>.</a:t>
                      </a:r>
                      <a:endParaRPr lang="pt-BR" sz="1200" dirty="0">
                        <a:effectLst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040848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</a:rPr>
                        <a:t>Internações</a:t>
                      </a:r>
                      <a:endParaRPr lang="pt-BR" sz="1600" dirty="0">
                        <a:effectLst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86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93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77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356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7649382"/>
                  </a:ext>
                </a:extLst>
              </a:tr>
            </a:tbl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C8E08C2D-1CC4-1457-50AB-77A9D32400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8736275"/>
              </p:ext>
            </p:extLst>
          </p:nvPr>
        </p:nvGraphicFramePr>
        <p:xfrm>
          <a:off x="589468" y="3815687"/>
          <a:ext cx="7944932" cy="1754505"/>
        </p:xfrm>
        <a:graphic>
          <a:graphicData uri="http://schemas.openxmlformats.org/drawingml/2006/table">
            <a:tbl>
              <a:tblPr/>
              <a:tblGrid>
                <a:gridCol w="3235799">
                  <a:extLst>
                    <a:ext uri="{9D8B030D-6E8A-4147-A177-3AD203B41FA5}">
                      <a16:colId xmlns:a16="http://schemas.microsoft.com/office/drawing/2014/main" val="3408791705"/>
                    </a:ext>
                  </a:extLst>
                </a:gridCol>
                <a:gridCol w="876402">
                  <a:extLst>
                    <a:ext uri="{9D8B030D-6E8A-4147-A177-3AD203B41FA5}">
                      <a16:colId xmlns:a16="http://schemas.microsoft.com/office/drawing/2014/main" val="2379485497"/>
                    </a:ext>
                  </a:extLst>
                </a:gridCol>
                <a:gridCol w="852957">
                  <a:extLst>
                    <a:ext uri="{9D8B030D-6E8A-4147-A177-3AD203B41FA5}">
                      <a16:colId xmlns:a16="http://schemas.microsoft.com/office/drawing/2014/main" val="3413005441"/>
                    </a:ext>
                  </a:extLst>
                </a:gridCol>
                <a:gridCol w="944983">
                  <a:extLst>
                    <a:ext uri="{9D8B030D-6E8A-4147-A177-3AD203B41FA5}">
                      <a16:colId xmlns:a16="http://schemas.microsoft.com/office/drawing/2014/main" val="1051060570"/>
                    </a:ext>
                  </a:extLst>
                </a:gridCol>
                <a:gridCol w="1139483">
                  <a:extLst>
                    <a:ext uri="{9D8B030D-6E8A-4147-A177-3AD203B41FA5}">
                      <a16:colId xmlns:a16="http://schemas.microsoft.com/office/drawing/2014/main" val="1325002665"/>
                    </a:ext>
                  </a:extLst>
                </a:gridCol>
                <a:gridCol w="895308">
                  <a:extLst>
                    <a:ext uri="{9D8B030D-6E8A-4147-A177-3AD203B41FA5}">
                      <a16:colId xmlns:a16="http://schemas.microsoft.com/office/drawing/2014/main" val="278601424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rgbClr val="000000"/>
                          </a:solidFill>
                          <a:effectLst/>
                        </a:rPr>
                        <a:t>Pronto Socorro</a:t>
                      </a:r>
                      <a:br>
                        <a:rPr lang="pt-BR" sz="1600" b="1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pt-BR" sz="1600" b="1" dirty="0">
                          <a:solidFill>
                            <a:srgbClr val="FF0000"/>
                          </a:solidFill>
                          <a:effectLst/>
                        </a:rPr>
                        <a:t>(SUS-NP)</a:t>
                      </a:r>
                      <a:endParaRPr lang="pt-BR" sz="1600" dirty="0">
                        <a:effectLst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000000"/>
                          </a:solidFill>
                          <a:effectLst/>
                        </a:rPr>
                        <a:t>Maio</a:t>
                      </a:r>
                      <a:endParaRPr lang="pt-BR" sz="1200" dirty="0">
                        <a:effectLst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000000"/>
                          </a:solidFill>
                          <a:effectLst/>
                        </a:rPr>
                        <a:t>Junho</a:t>
                      </a:r>
                      <a:endParaRPr lang="pt-BR" sz="1200" dirty="0">
                        <a:effectLst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000000"/>
                          </a:solidFill>
                          <a:effectLst/>
                        </a:rPr>
                        <a:t>Julho</a:t>
                      </a:r>
                      <a:endParaRPr lang="pt-BR" sz="1200" dirty="0">
                        <a:effectLst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000000"/>
                          </a:solidFill>
                          <a:effectLst/>
                        </a:rPr>
                        <a:t>Agosto</a:t>
                      </a:r>
                      <a:endParaRPr lang="pt-BR" sz="1200" dirty="0">
                        <a:effectLst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000000"/>
                          </a:solidFill>
                          <a:effectLst/>
                        </a:rPr>
                        <a:t>Total no 2º </a:t>
                      </a:r>
                      <a:r>
                        <a:rPr lang="pt-BR" sz="1200" b="1" dirty="0" err="1">
                          <a:solidFill>
                            <a:srgbClr val="000000"/>
                          </a:solidFill>
                          <a:effectLst/>
                        </a:rPr>
                        <a:t>Quad</a:t>
                      </a:r>
                      <a:r>
                        <a:rPr lang="pt-BR" sz="1200" b="1" dirty="0">
                          <a:solidFill>
                            <a:srgbClr val="000000"/>
                          </a:solidFill>
                          <a:effectLst/>
                        </a:rPr>
                        <a:t>.</a:t>
                      </a:r>
                      <a:endParaRPr lang="pt-BR" sz="1200" dirty="0">
                        <a:effectLst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6667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Consulta em PS (plantão e apoio)</a:t>
                      </a:r>
                      <a:endParaRPr lang="pt-BR" sz="1600" dirty="0">
                        <a:effectLst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1.378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1.038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1.068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1.081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6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4.565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060927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Observação clínica</a:t>
                      </a:r>
                      <a:endParaRPr lang="pt-BR" sz="1600">
                        <a:effectLst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507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402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409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437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6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1.755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6077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Adm. de medicamentos</a:t>
                      </a:r>
                      <a:endParaRPr lang="pt-BR" sz="1600">
                        <a:effectLst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712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582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589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594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6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4189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Sutura</a:t>
                      </a:r>
                      <a:endParaRPr lang="pt-BR" sz="1600">
                        <a:effectLst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6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466533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Curativos</a:t>
                      </a:r>
                      <a:endParaRPr lang="pt-BR" sz="1600" dirty="0">
                        <a:effectLst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105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118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6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8977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91290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CDC12-BEBE-A849-929D-AAC1C396B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21B327C8-F5C1-76B4-CEF1-77C5035F99E9}"/>
              </a:ext>
            </a:extLst>
          </p:cNvPr>
          <p:cNvSpPr txBox="1">
            <a:spLocks/>
          </p:cNvSpPr>
          <p:nvPr/>
        </p:nvSpPr>
        <p:spPr>
          <a:xfrm>
            <a:off x="143508" y="149918"/>
            <a:ext cx="8856984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29041" rtl="0" eaLnBrk="1" latinLnBrk="0" hangingPunct="1">
              <a:spcBef>
                <a:spcPct val="0"/>
              </a:spcBef>
              <a:buNone/>
              <a:defRPr sz="206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solidFill>
                  <a:srgbClr val="038974"/>
                </a:solidFill>
              </a:rPr>
              <a:t>OASE </a:t>
            </a:r>
            <a:br>
              <a:rPr lang="pt-BR" sz="3200" b="1" dirty="0">
                <a:solidFill>
                  <a:srgbClr val="038974"/>
                </a:solidFill>
              </a:rPr>
            </a:br>
            <a:r>
              <a:rPr lang="pt-BR" sz="3200" b="1" dirty="0">
                <a:solidFill>
                  <a:srgbClr val="038974"/>
                </a:solidFill>
              </a:rPr>
              <a:t>MANTENEDORA DO HOSPITAL NOVA PETRÓPOLIS</a:t>
            </a:r>
            <a:endParaRPr lang="pt-BR" sz="3200" dirty="0">
              <a:solidFill>
                <a:srgbClr val="038974"/>
              </a:solidFill>
            </a:endParaRP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75B4D9B4-9EC7-6CF2-CCD6-96F343F60D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9233928"/>
              </p:ext>
            </p:extLst>
          </p:nvPr>
        </p:nvGraphicFramePr>
        <p:xfrm>
          <a:off x="323528" y="1340768"/>
          <a:ext cx="8210871" cy="2592514"/>
        </p:xfrm>
        <a:graphic>
          <a:graphicData uri="http://schemas.openxmlformats.org/drawingml/2006/table">
            <a:tbl>
              <a:tblPr/>
              <a:tblGrid>
                <a:gridCol w="3541945">
                  <a:extLst>
                    <a:ext uri="{9D8B030D-6E8A-4147-A177-3AD203B41FA5}">
                      <a16:colId xmlns:a16="http://schemas.microsoft.com/office/drawing/2014/main" val="1889685321"/>
                    </a:ext>
                  </a:extLst>
                </a:gridCol>
                <a:gridCol w="885486">
                  <a:extLst>
                    <a:ext uri="{9D8B030D-6E8A-4147-A177-3AD203B41FA5}">
                      <a16:colId xmlns:a16="http://schemas.microsoft.com/office/drawing/2014/main" val="160447313"/>
                    </a:ext>
                  </a:extLst>
                </a:gridCol>
                <a:gridCol w="804987">
                  <a:extLst>
                    <a:ext uri="{9D8B030D-6E8A-4147-A177-3AD203B41FA5}">
                      <a16:colId xmlns:a16="http://schemas.microsoft.com/office/drawing/2014/main" val="2240129735"/>
                    </a:ext>
                  </a:extLst>
                </a:gridCol>
                <a:gridCol w="885486">
                  <a:extLst>
                    <a:ext uri="{9D8B030D-6E8A-4147-A177-3AD203B41FA5}">
                      <a16:colId xmlns:a16="http://schemas.microsoft.com/office/drawing/2014/main" val="75990125"/>
                    </a:ext>
                  </a:extLst>
                </a:gridCol>
                <a:gridCol w="965985">
                  <a:extLst>
                    <a:ext uri="{9D8B030D-6E8A-4147-A177-3AD203B41FA5}">
                      <a16:colId xmlns:a16="http://schemas.microsoft.com/office/drawing/2014/main" val="2051430308"/>
                    </a:ext>
                  </a:extLst>
                </a:gridCol>
                <a:gridCol w="1126982">
                  <a:extLst>
                    <a:ext uri="{9D8B030D-6E8A-4147-A177-3AD203B41FA5}">
                      <a16:colId xmlns:a16="http://schemas.microsoft.com/office/drawing/2014/main" val="1517540762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rgbClr val="000000"/>
                          </a:solidFill>
                          <a:effectLst/>
                        </a:rPr>
                        <a:t>Exames</a:t>
                      </a:r>
                      <a:br>
                        <a:rPr lang="pt-BR" sz="1600" b="1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pt-BR" sz="1600" b="1" dirty="0">
                          <a:solidFill>
                            <a:srgbClr val="FF0000"/>
                          </a:solidFill>
                          <a:effectLst/>
                        </a:rPr>
                        <a:t>(SUS-NP, Licitação e Convênio)</a:t>
                      </a:r>
                      <a:endParaRPr lang="pt-BR" sz="1600" dirty="0">
                        <a:effectLst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000000"/>
                          </a:solidFill>
                          <a:effectLst/>
                        </a:rPr>
                        <a:t>Maio</a:t>
                      </a:r>
                      <a:endParaRPr lang="pt-BR" sz="1200" dirty="0">
                        <a:effectLst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000000"/>
                          </a:solidFill>
                          <a:effectLst/>
                        </a:rPr>
                        <a:t>Junho</a:t>
                      </a:r>
                      <a:endParaRPr lang="pt-BR" sz="1200" dirty="0">
                        <a:effectLst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000000"/>
                          </a:solidFill>
                          <a:effectLst/>
                        </a:rPr>
                        <a:t>Julho</a:t>
                      </a:r>
                      <a:endParaRPr lang="pt-BR" sz="1200" dirty="0">
                        <a:effectLst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000000"/>
                          </a:solidFill>
                          <a:effectLst/>
                        </a:rPr>
                        <a:t>Agosto</a:t>
                      </a:r>
                      <a:endParaRPr lang="pt-BR" sz="1200" dirty="0">
                        <a:effectLst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000000"/>
                          </a:solidFill>
                          <a:effectLst/>
                        </a:rPr>
                        <a:t>Total no 2º </a:t>
                      </a:r>
                      <a:r>
                        <a:rPr lang="pt-BR" sz="1200" b="1" dirty="0" err="1">
                          <a:solidFill>
                            <a:srgbClr val="000000"/>
                          </a:solidFill>
                          <a:effectLst/>
                        </a:rPr>
                        <a:t>Quad</a:t>
                      </a:r>
                      <a:r>
                        <a:rPr lang="pt-BR" sz="1200" b="1" dirty="0">
                          <a:solidFill>
                            <a:srgbClr val="000000"/>
                          </a:solidFill>
                          <a:effectLst/>
                        </a:rPr>
                        <a:t>.</a:t>
                      </a:r>
                      <a:endParaRPr lang="pt-BR" sz="1200" dirty="0">
                        <a:effectLst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843162"/>
                  </a:ext>
                </a:extLst>
              </a:tr>
              <a:tr h="373360"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Laboratório</a:t>
                      </a:r>
                      <a:endParaRPr lang="pt-BR" sz="1600" dirty="0">
                        <a:effectLst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15.387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13.514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6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14.377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6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13.467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56.745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3601048"/>
                  </a:ext>
                </a:extLst>
              </a:tr>
              <a:tr h="261847"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Ecografia</a:t>
                      </a:r>
                      <a:endParaRPr lang="pt-BR" sz="1600" dirty="0">
                        <a:effectLst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8582137"/>
                  </a:ext>
                </a:extLst>
              </a:tr>
              <a:tr h="261847"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Eletrocardiograma (urgências)</a:t>
                      </a:r>
                      <a:endParaRPr lang="pt-BR" sz="1600" dirty="0">
                        <a:effectLst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6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6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6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353156"/>
                  </a:ext>
                </a:extLst>
              </a:tr>
              <a:tr h="261847"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Mamografia</a:t>
                      </a:r>
                      <a:endParaRPr lang="pt-BR" sz="1600" dirty="0">
                        <a:effectLst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6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6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550886"/>
                  </a:ext>
                </a:extLst>
              </a:tr>
              <a:tr h="261847"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Raio-X</a:t>
                      </a:r>
                      <a:endParaRPr lang="pt-BR" sz="1600" dirty="0">
                        <a:effectLst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6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6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2.857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929211"/>
                  </a:ext>
                </a:extLst>
              </a:tr>
              <a:tr h="261847"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Cardiotocografia anteparto</a:t>
                      </a:r>
                      <a:endParaRPr lang="pt-BR" sz="1600" dirty="0">
                        <a:effectLst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6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6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6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317222"/>
                  </a:ext>
                </a:extLst>
              </a:tr>
              <a:tr h="261847"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Tomografia</a:t>
                      </a:r>
                      <a:endParaRPr lang="pt-BR" sz="1600" dirty="0">
                        <a:effectLst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873503"/>
                  </a:ext>
                </a:extLst>
              </a:tr>
            </a:tbl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1BCB75C1-1AB5-DAE6-F5EB-A49EAD60AC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2534003"/>
              </p:ext>
            </p:extLst>
          </p:nvPr>
        </p:nvGraphicFramePr>
        <p:xfrm>
          <a:off x="304800" y="4191000"/>
          <a:ext cx="8229598" cy="2497627"/>
        </p:xfrm>
        <a:graphic>
          <a:graphicData uri="http://schemas.openxmlformats.org/drawingml/2006/table">
            <a:tbl>
              <a:tblPr/>
              <a:tblGrid>
                <a:gridCol w="3560672">
                  <a:extLst>
                    <a:ext uri="{9D8B030D-6E8A-4147-A177-3AD203B41FA5}">
                      <a16:colId xmlns:a16="http://schemas.microsoft.com/office/drawing/2014/main" val="3169715167"/>
                    </a:ext>
                  </a:extLst>
                </a:gridCol>
                <a:gridCol w="885486">
                  <a:extLst>
                    <a:ext uri="{9D8B030D-6E8A-4147-A177-3AD203B41FA5}">
                      <a16:colId xmlns:a16="http://schemas.microsoft.com/office/drawing/2014/main" val="2607322121"/>
                    </a:ext>
                  </a:extLst>
                </a:gridCol>
                <a:gridCol w="804987">
                  <a:extLst>
                    <a:ext uri="{9D8B030D-6E8A-4147-A177-3AD203B41FA5}">
                      <a16:colId xmlns:a16="http://schemas.microsoft.com/office/drawing/2014/main" val="3173807979"/>
                    </a:ext>
                  </a:extLst>
                </a:gridCol>
                <a:gridCol w="885486">
                  <a:extLst>
                    <a:ext uri="{9D8B030D-6E8A-4147-A177-3AD203B41FA5}">
                      <a16:colId xmlns:a16="http://schemas.microsoft.com/office/drawing/2014/main" val="2121149109"/>
                    </a:ext>
                  </a:extLst>
                </a:gridCol>
                <a:gridCol w="965985">
                  <a:extLst>
                    <a:ext uri="{9D8B030D-6E8A-4147-A177-3AD203B41FA5}">
                      <a16:colId xmlns:a16="http://schemas.microsoft.com/office/drawing/2014/main" val="3130496019"/>
                    </a:ext>
                  </a:extLst>
                </a:gridCol>
                <a:gridCol w="1126982">
                  <a:extLst>
                    <a:ext uri="{9D8B030D-6E8A-4147-A177-3AD203B41FA5}">
                      <a16:colId xmlns:a16="http://schemas.microsoft.com/office/drawing/2014/main" val="3391177916"/>
                    </a:ext>
                  </a:extLst>
                </a:gridCol>
              </a:tblGrid>
              <a:tr h="472784"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rgbClr val="000000"/>
                          </a:solidFill>
                          <a:effectLst/>
                        </a:rPr>
                        <a:t>Consultas Eletivas</a:t>
                      </a:r>
                      <a:br>
                        <a:rPr lang="pt-BR" sz="1600" b="1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pt-BR" sz="1600" b="1" dirty="0">
                          <a:solidFill>
                            <a:srgbClr val="FF0000"/>
                          </a:solidFill>
                          <a:effectLst/>
                        </a:rPr>
                        <a:t>(SUS-NP e Convênio)</a:t>
                      </a:r>
                      <a:endParaRPr lang="pt-BR" sz="1600" dirty="0">
                        <a:effectLst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000000"/>
                          </a:solidFill>
                          <a:effectLst/>
                        </a:rPr>
                        <a:t>Maio</a:t>
                      </a:r>
                      <a:endParaRPr lang="pt-BR" sz="1200" dirty="0">
                        <a:effectLst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000000"/>
                          </a:solidFill>
                          <a:effectLst/>
                        </a:rPr>
                        <a:t>Junho</a:t>
                      </a:r>
                      <a:endParaRPr lang="pt-BR" sz="1200" dirty="0">
                        <a:effectLst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000000"/>
                          </a:solidFill>
                          <a:effectLst/>
                        </a:rPr>
                        <a:t>Julho</a:t>
                      </a:r>
                      <a:endParaRPr lang="pt-BR" sz="1200" dirty="0">
                        <a:effectLst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000000"/>
                          </a:solidFill>
                          <a:effectLst/>
                        </a:rPr>
                        <a:t>Agosto</a:t>
                      </a:r>
                      <a:endParaRPr lang="pt-BR" sz="1200" dirty="0">
                        <a:effectLst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000000"/>
                          </a:solidFill>
                          <a:effectLst/>
                        </a:rPr>
                        <a:t>Total no 2º </a:t>
                      </a:r>
                      <a:r>
                        <a:rPr lang="pt-BR" sz="1200" b="1" dirty="0" err="1">
                          <a:solidFill>
                            <a:srgbClr val="000000"/>
                          </a:solidFill>
                          <a:effectLst/>
                        </a:rPr>
                        <a:t>Quad</a:t>
                      </a:r>
                      <a:r>
                        <a:rPr lang="pt-BR" sz="1200" b="1" dirty="0">
                          <a:solidFill>
                            <a:srgbClr val="000000"/>
                          </a:solidFill>
                          <a:effectLst/>
                        </a:rPr>
                        <a:t>.</a:t>
                      </a:r>
                      <a:endParaRPr lang="pt-BR" sz="1200" dirty="0">
                        <a:effectLst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6452015"/>
                  </a:ext>
                </a:extLst>
              </a:tr>
              <a:tr h="236392">
                <a:tc>
                  <a:txBody>
                    <a:bodyPr/>
                    <a:lstStyle/>
                    <a:p>
                      <a:pPr marL="0" algn="l" defTabSz="429041" rtl="0" eaLnBrk="1" fontAlgn="ctr" latinLnBrk="0" hangingPunct="1">
                        <a:buNone/>
                      </a:pPr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Consulta com Cardiologista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fontAlgn="ctr" latinLnBrk="0" hangingPunct="1">
                        <a:buNone/>
                      </a:pPr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fontAlgn="ctr" latinLnBrk="0" hangingPunct="1">
                        <a:buNone/>
                      </a:pPr>
                      <a:r>
                        <a:rPr lang="pt-BR" sz="16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fontAlgn="ctr" latinLnBrk="0" hangingPunct="1">
                        <a:buNone/>
                      </a:pPr>
                      <a:r>
                        <a:rPr lang="pt-BR" sz="16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fontAlgn="ctr" latinLnBrk="0" hangingPunct="1">
                        <a:buNone/>
                      </a:pPr>
                      <a:r>
                        <a:rPr lang="pt-BR" sz="16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fontAlgn="ctr" latinLnBrk="0" hangingPunct="1">
                        <a:buNone/>
                      </a:pPr>
                      <a:r>
                        <a:rPr lang="pt-BR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9468127"/>
                  </a:ext>
                </a:extLst>
              </a:tr>
              <a:tr h="236392">
                <a:tc>
                  <a:txBody>
                    <a:bodyPr/>
                    <a:lstStyle/>
                    <a:p>
                      <a:pPr marL="0" algn="l" defTabSz="429041" rtl="0" eaLnBrk="1" fontAlgn="ctr" latinLnBrk="0" hangingPunct="1">
                        <a:buNone/>
                      </a:pPr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Consulta com Cirurgião Geral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fontAlgn="ctr" latinLnBrk="0" hangingPunct="1">
                        <a:buNone/>
                      </a:pPr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fontAlgn="ctr" latinLnBrk="0" hangingPunct="1">
                        <a:buNone/>
                      </a:pPr>
                      <a:r>
                        <a:rPr lang="pt-BR" sz="16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fontAlgn="ctr" latinLnBrk="0" hangingPunct="1">
                        <a:buNone/>
                      </a:pPr>
                      <a:r>
                        <a:rPr lang="pt-BR" sz="16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fontAlgn="ctr" latinLnBrk="0" hangingPunct="1">
                        <a:buNone/>
                      </a:pPr>
                      <a:r>
                        <a:rPr lang="pt-BR" sz="16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fontAlgn="ctr" latinLnBrk="0" hangingPunct="1">
                        <a:buNone/>
                      </a:pPr>
                      <a:r>
                        <a:rPr lang="pt-BR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9561736"/>
                  </a:ext>
                </a:extLst>
              </a:tr>
              <a:tr h="236392">
                <a:tc>
                  <a:txBody>
                    <a:bodyPr/>
                    <a:lstStyle/>
                    <a:p>
                      <a:pPr marL="0" algn="l" defTabSz="429041" rtl="0" eaLnBrk="1" fontAlgn="ctr" latinLnBrk="0" hangingPunct="1">
                        <a:buNone/>
                      </a:pPr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Consulta com Cirurgião Plástico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fontAlgn="ctr" latinLnBrk="0" hangingPunct="1">
                        <a:buNone/>
                      </a:pPr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fontAlgn="ctr" latinLnBrk="0" hangingPunct="1">
                        <a:buNone/>
                      </a:pPr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fontAlgn="ctr" latinLnBrk="0" hangingPunct="1">
                        <a:buNone/>
                      </a:pPr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fontAlgn="ctr" latinLnBrk="0" hangingPunct="1">
                        <a:buNone/>
                      </a:pPr>
                      <a:r>
                        <a:rPr lang="pt-BR" sz="16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fontAlgn="ctr" latinLnBrk="0" hangingPunct="1">
                        <a:buNone/>
                      </a:pPr>
                      <a:r>
                        <a:rPr lang="pt-BR" sz="16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3476861"/>
                  </a:ext>
                </a:extLst>
              </a:tr>
              <a:tr h="236392">
                <a:tc>
                  <a:txBody>
                    <a:bodyPr/>
                    <a:lstStyle/>
                    <a:p>
                      <a:pPr marL="0" algn="l" defTabSz="429041" rtl="0" eaLnBrk="1" fontAlgn="ctr" latinLnBrk="0" hangingPunct="1">
                        <a:buNone/>
                      </a:pPr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Consulta com Ortopedista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fontAlgn="ctr" latinLnBrk="0" hangingPunct="1">
                        <a:buNone/>
                      </a:pPr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fontAlgn="ctr" latinLnBrk="0" hangingPunct="1">
                        <a:buNone/>
                      </a:pPr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fontAlgn="ctr" latinLnBrk="0" hangingPunct="1">
                        <a:buNone/>
                      </a:pPr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fontAlgn="ctr" latinLnBrk="0" hangingPunct="1">
                        <a:buNone/>
                      </a:pPr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fontAlgn="ctr" latinLnBrk="0" hangingPunct="1">
                        <a:buNone/>
                      </a:pPr>
                      <a:r>
                        <a:rPr lang="pt-BR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199801"/>
                  </a:ext>
                </a:extLst>
              </a:tr>
              <a:tr h="236392">
                <a:tc>
                  <a:txBody>
                    <a:bodyPr/>
                    <a:lstStyle/>
                    <a:p>
                      <a:pPr marL="0" algn="l" defTabSz="429041" rtl="0" eaLnBrk="1" fontAlgn="ctr" latinLnBrk="0" hangingPunct="1">
                        <a:buNone/>
                      </a:pPr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Consulta com Vascular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fontAlgn="ctr" latinLnBrk="0" hangingPunct="1">
                        <a:buNone/>
                      </a:pPr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fontAlgn="ctr" latinLnBrk="0" hangingPunct="1">
                        <a:buNone/>
                      </a:pPr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fontAlgn="ctr" latinLnBrk="0" hangingPunct="1">
                        <a:buNone/>
                      </a:pPr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fontAlgn="ctr" latinLnBrk="0" hangingPunct="1">
                        <a:buNone/>
                      </a:pPr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fontAlgn="ctr" latinLnBrk="0" hangingPunct="1">
                        <a:buNone/>
                      </a:pPr>
                      <a:r>
                        <a:rPr lang="pt-BR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52173"/>
                  </a:ext>
                </a:extLst>
              </a:tr>
              <a:tr h="236392">
                <a:tc>
                  <a:txBody>
                    <a:bodyPr/>
                    <a:lstStyle/>
                    <a:p>
                      <a:pPr marL="0" algn="l" defTabSz="429041" rtl="0" eaLnBrk="1" fontAlgn="ctr" latinLnBrk="0" hangingPunct="1">
                        <a:buNone/>
                      </a:pPr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Consulta com Ginecologista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fontAlgn="ctr" latinLnBrk="0" hangingPunct="1">
                        <a:buNone/>
                      </a:pPr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fontAlgn="ctr" latinLnBrk="0" hangingPunct="1">
                        <a:buNone/>
                      </a:pPr>
                      <a:r>
                        <a:rPr lang="pt-BR" sz="16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fontAlgn="ctr" latinLnBrk="0" hangingPunct="1">
                        <a:buNone/>
                      </a:pPr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fontAlgn="ctr" latinLnBrk="0" hangingPunct="1">
                        <a:buNone/>
                      </a:pPr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fontAlgn="ctr" latinLnBrk="0" hangingPunct="1">
                        <a:buNone/>
                      </a:pPr>
                      <a:r>
                        <a:rPr lang="pt-BR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4961349"/>
                  </a:ext>
                </a:extLst>
              </a:tr>
              <a:tr h="236392">
                <a:tc>
                  <a:txBody>
                    <a:bodyPr/>
                    <a:lstStyle/>
                    <a:p>
                      <a:pPr marL="0" algn="l" defTabSz="429041" rtl="0" eaLnBrk="1" fontAlgn="ctr" latinLnBrk="0" hangingPunct="1">
                        <a:buNone/>
                      </a:pPr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Consulta com Neurocirurgião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fontAlgn="ctr" latinLnBrk="0" hangingPunct="1">
                        <a:buNone/>
                      </a:pPr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fontAlgn="ctr" latinLnBrk="0" hangingPunct="1">
                        <a:buNone/>
                      </a:pPr>
                      <a:r>
                        <a:rPr lang="pt-BR" sz="16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fontAlgn="ctr" latinLnBrk="0" hangingPunct="1">
                        <a:buNone/>
                      </a:pPr>
                      <a:r>
                        <a:rPr lang="pt-BR" sz="16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fontAlgn="ctr" latinLnBrk="0" hangingPunct="1">
                        <a:buNone/>
                      </a:pPr>
                      <a:r>
                        <a:rPr lang="pt-BR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fontAlgn="ctr" latinLnBrk="0" hangingPunct="1">
                        <a:buNone/>
                      </a:pPr>
                      <a:r>
                        <a:rPr lang="pt-BR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2950563"/>
                  </a:ext>
                </a:extLst>
              </a:tr>
              <a:tr h="236392">
                <a:tc>
                  <a:txBody>
                    <a:bodyPr/>
                    <a:lstStyle/>
                    <a:p>
                      <a:r>
                        <a:rPr lang="pt-BR" sz="1400" b="1" dirty="0">
                          <a:effectLst/>
                        </a:rPr>
                        <a:t>Valor total das consultas eletivas (R$)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fontAlgn="ctr" latinLnBrk="0" hangingPunct="1">
                        <a:buNone/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18.640,00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fontAlgn="ctr" latinLnBrk="0" hangingPunct="1">
                        <a:buNone/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19.920,00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fontAlgn="ctr" latinLnBrk="0" hangingPunct="1">
                        <a:buNone/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20.560,00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fontAlgn="ctr" latinLnBrk="0" hangingPunct="1">
                        <a:buNone/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19.200,00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fontAlgn="ctr" latinLnBrk="0" hangingPunct="1">
                        <a:buNone/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78.320,00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81416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61741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C1DF0-60BB-F04E-2B96-5221E0184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B9758E76-FC4E-086A-D5AE-6D241B7C44D7}"/>
              </a:ext>
            </a:extLst>
          </p:cNvPr>
          <p:cNvSpPr txBox="1">
            <a:spLocks/>
          </p:cNvSpPr>
          <p:nvPr/>
        </p:nvSpPr>
        <p:spPr>
          <a:xfrm>
            <a:off x="539552" y="404664"/>
            <a:ext cx="8229600" cy="63350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29041" rtl="0" eaLnBrk="1" latinLnBrk="0" hangingPunct="1">
              <a:spcBef>
                <a:spcPct val="0"/>
              </a:spcBef>
              <a:buNone/>
              <a:defRPr sz="206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solidFill>
                  <a:srgbClr val="038974"/>
                </a:solidFill>
              </a:rPr>
              <a:t>OASE </a:t>
            </a:r>
            <a:br>
              <a:rPr lang="pt-BR" sz="3200" b="1" dirty="0">
                <a:solidFill>
                  <a:srgbClr val="038974"/>
                </a:solidFill>
              </a:rPr>
            </a:br>
            <a:r>
              <a:rPr lang="pt-BR" sz="2800" b="1" dirty="0">
                <a:solidFill>
                  <a:srgbClr val="038974"/>
                </a:solidFill>
              </a:rPr>
              <a:t>MANTENEDORA DO HOSPITAL NOVA PETRÓPOLIS</a:t>
            </a:r>
            <a:endParaRPr lang="pt-BR" sz="2800" dirty="0">
              <a:solidFill>
                <a:srgbClr val="038974"/>
              </a:solidFill>
            </a:endParaRPr>
          </a:p>
        </p:txBody>
      </p:sp>
      <p:graphicFrame>
        <p:nvGraphicFramePr>
          <p:cNvPr id="8" name="Espaço Reservado para Conteúdo 3">
            <a:extLst>
              <a:ext uri="{FF2B5EF4-FFF2-40B4-BE49-F238E27FC236}">
                <a16:creationId xmlns:a16="http://schemas.microsoft.com/office/drawing/2014/main" id="{65E5DB31-D50D-EC1C-F629-EB91F956AE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5246333"/>
              </p:ext>
            </p:extLst>
          </p:nvPr>
        </p:nvGraphicFramePr>
        <p:xfrm>
          <a:off x="349187" y="1905000"/>
          <a:ext cx="8445625" cy="3845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>
                  <a:extLst>
                    <a:ext uri="{9D8B030D-6E8A-4147-A177-3AD203B41FA5}">
                      <a16:colId xmlns:a16="http://schemas.microsoft.com/office/drawing/2014/main" val="52616731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1454817733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1193833220"/>
                    </a:ext>
                  </a:extLst>
                </a:gridCol>
                <a:gridCol w="1820889">
                  <a:extLst>
                    <a:ext uri="{9D8B030D-6E8A-4147-A177-3AD203B41FA5}">
                      <a16:colId xmlns:a16="http://schemas.microsoft.com/office/drawing/2014/main" val="12700054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OBJETO</a:t>
                      </a:r>
                    </a:p>
                  </a:txBody>
                  <a:tcPr anchor="ctr"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RECURSO</a:t>
                      </a:r>
                    </a:p>
                  </a:txBody>
                  <a:tcPr anchor="ctr"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VALOR</a:t>
                      </a:r>
                    </a:p>
                  </a:txBody>
                  <a:tcPr anchor="ctr"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TOTAL 2º </a:t>
                      </a:r>
                      <a:r>
                        <a:rPr lang="pt-BR" sz="1800" dirty="0" err="1"/>
                        <a:t>Quad</a:t>
                      </a:r>
                      <a:r>
                        <a:rPr lang="pt-BR" sz="1800" dirty="0"/>
                        <a:t>.</a:t>
                      </a:r>
                    </a:p>
                  </a:txBody>
                  <a:tcPr anchor="ctr">
                    <a:solidFill>
                      <a:srgbClr val="0389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0600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700" dirty="0">
                          <a:solidFill>
                            <a:srgbClr val="038974"/>
                          </a:solidFill>
                        </a:rPr>
                        <a:t>Referência</a:t>
                      </a:r>
                      <a:r>
                        <a:rPr lang="pt-BR" sz="1700" dirty="0"/>
                        <a:t> Urgência/Emergência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700" dirty="0"/>
                        <a:t>Convênio (próprio)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700" dirty="0">
                          <a:solidFill>
                            <a:schemeClr val="tx1"/>
                          </a:solidFill>
                        </a:rPr>
                        <a:t>R$212.000,00/mês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>
                          <a:solidFill>
                            <a:schemeClr val="tx1"/>
                          </a:solidFill>
                        </a:rPr>
                        <a:t>R$848.000,00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1181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700" dirty="0"/>
                        <a:t>Incentivo Sobreaviso Anestesista e Obstetra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700" dirty="0"/>
                        <a:t>Convênio (próprio)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700" dirty="0">
                          <a:solidFill>
                            <a:schemeClr val="tx1"/>
                          </a:solidFill>
                        </a:rPr>
                        <a:t>R$59.360,00/mês</a:t>
                      </a:r>
                      <a:endParaRPr lang="pt-BR" sz="1050" dirty="0">
                        <a:solidFill>
                          <a:srgbClr val="D6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>
                          <a:solidFill>
                            <a:schemeClr val="tx1"/>
                          </a:solidFill>
                        </a:rPr>
                        <a:t>R$237.440,00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0197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700" dirty="0"/>
                        <a:t>Incentivo Sobreaviso Anestesista e Pediatra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700" dirty="0"/>
                        <a:t>Convênio (próprio)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700" dirty="0">
                          <a:solidFill>
                            <a:schemeClr val="tx1"/>
                          </a:solidFill>
                        </a:rPr>
                        <a:t>R$12.250,00 Maio/25</a:t>
                      </a:r>
                    </a:p>
                    <a:p>
                      <a:r>
                        <a:rPr lang="pt-BR" sz="1700" dirty="0">
                          <a:solidFill>
                            <a:schemeClr val="tx1"/>
                          </a:solidFill>
                        </a:rPr>
                        <a:t>R$10.350,00 Junho/25 R$12.090,00 Julho/25</a:t>
                      </a:r>
                    </a:p>
                    <a:p>
                      <a:r>
                        <a:rPr lang="pt-BR" sz="1700" dirty="0">
                          <a:solidFill>
                            <a:schemeClr val="tx1"/>
                          </a:solidFill>
                        </a:rPr>
                        <a:t>R$6.140,00 Agosto/25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>
                          <a:solidFill>
                            <a:schemeClr val="tx1"/>
                          </a:solidFill>
                        </a:rPr>
                        <a:t>R$40.830,00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81295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700" dirty="0"/>
                        <a:t>Produção Ambulatorial (SIA)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700" dirty="0"/>
                        <a:t>União (até R$41.233,10)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700" dirty="0">
                          <a:solidFill>
                            <a:schemeClr val="tx1"/>
                          </a:solidFill>
                        </a:rPr>
                        <a:t>R$</a:t>
                      </a:r>
                      <a:r>
                        <a:rPr lang="pt-BR" sz="17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140.227,61 </a:t>
                      </a:r>
                      <a:r>
                        <a:rPr lang="pt-BR" sz="1700" dirty="0">
                          <a:solidFill>
                            <a:schemeClr val="tx1"/>
                          </a:solidFill>
                        </a:rPr>
                        <a:t>Maio/25</a:t>
                      </a:r>
                    </a:p>
                    <a:p>
                      <a:r>
                        <a:rPr lang="pt-BR" sz="1700" dirty="0">
                          <a:solidFill>
                            <a:schemeClr val="tx1"/>
                          </a:solidFill>
                        </a:rPr>
                        <a:t>R$125.426,48 Junho/25</a:t>
                      </a:r>
                    </a:p>
                    <a:p>
                      <a:r>
                        <a:rPr lang="pt-BR" sz="1700" dirty="0">
                          <a:solidFill>
                            <a:schemeClr val="tx1"/>
                          </a:solidFill>
                        </a:rPr>
                        <a:t>R$135.526,82 Julho/25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700" dirty="0">
                          <a:solidFill>
                            <a:schemeClr val="tx1"/>
                          </a:solidFill>
                        </a:rPr>
                        <a:t>Não calculado Agosto/25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>
                          <a:solidFill>
                            <a:schemeClr val="tx1"/>
                          </a:solidFill>
                        </a:rPr>
                        <a:t>R$279.180,91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64146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21870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1FA59-D8CB-917F-1F3B-0A84E8334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2FED4F80-1B97-77D7-E319-C1A91C3684DB}"/>
              </a:ext>
            </a:extLst>
          </p:cNvPr>
          <p:cNvSpPr txBox="1">
            <a:spLocks/>
          </p:cNvSpPr>
          <p:nvPr/>
        </p:nvSpPr>
        <p:spPr>
          <a:xfrm>
            <a:off x="539552" y="404664"/>
            <a:ext cx="8229600" cy="63350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29041" rtl="0" eaLnBrk="1" latinLnBrk="0" hangingPunct="1">
              <a:spcBef>
                <a:spcPct val="0"/>
              </a:spcBef>
              <a:buNone/>
              <a:defRPr sz="206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solidFill>
                  <a:srgbClr val="038974"/>
                </a:solidFill>
              </a:rPr>
              <a:t>OASE </a:t>
            </a:r>
            <a:br>
              <a:rPr lang="pt-BR" sz="3200" b="1" dirty="0">
                <a:solidFill>
                  <a:srgbClr val="038974"/>
                </a:solidFill>
              </a:rPr>
            </a:br>
            <a:r>
              <a:rPr lang="pt-BR" sz="2800" b="1" dirty="0">
                <a:solidFill>
                  <a:srgbClr val="038974"/>
                </a:solidFill>
              </a:rPr>
              <a:t>MANTENEDORA DO HOSPITAL NOVA PETRÓPOLIS</a:t>
            </a:r>
            <a:endParaRPr lang="pt-BR" sz="2800" dirty="0">
              <a:solidFill>
                <a:srgbClr val="038974"/>
              </a:solidFill>
            </a:endParaRPr>
          </a:p>
        </p:txBody>
      </p:sp>
      <p:graphicFrame>
        <p:nvGraphicFramePr>
          <p:cNvPr id="8" name="Espaço Reservado para Conteúdo 3">
            <a:extLst>
              <a:ext uri="{FF2B5EF4-FFF2-40B4-BE49-F238E27FC236}">
                <a16:creationId xmlns:a16="http://schemas.microsoft.com/office/drawing/2014/main" id="{616F6440-6D71-6A80-0DC7-15C25AC50E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6345006"/>
              </p:ext>
            </p:extLst>
          </p:nvPr>
        </p:nvGraphicFramePr>
        <p:xfrm>
          <a:off x="394976" y="1512263"/>
          <a:ext cx="8518752" cy="479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val="526167315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1454817733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1193833220"/>
                    </a:ext>
                  </a:extLst>
                </a:gridCol>
                <a:gridCol w="1389960">
                  <a:extLst>
                    <a:ext uri="{9D8B030D-6E8A-4147-A177-3AD203B41FA5}">
                      <a16:colId xmlns:a16="http://schemas.microsoft.com/office/drawing/2014/main" val="1439298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OBJETO</a:t>
                      </a:r>
                    </a:p>
                  </a:txBody>
                  <a:tcPr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RECURSO</a:t>
                      </a:r>
                    </a:p>
                  </a:txBody>
                  <a:tcPr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VALOR</a:t>
                      </a:r>
                    </a:p>
                  </a:txBody>
                  <a:tcPr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TOTAL 2º </a:t>
                      </a:r>
                      <a:r>
                        <a:rPr lang="pt-BR" sz="1800" dirty="0" err="1"/>
                        <a:t>Quad</a:t>
                      </a:r>
                      <a:r>
                        <a:rPr lang="pt-BR" sz="1800" dirty="0"/>
                        <a:t>.</a:t>
                      </a:r>
                    </a:p>
                  </a:txBody>
                  <a:tcPr>
                    <a:solidFill>
                      <a:srgbClr val="0389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0600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600" dirty="0"/>
                        <a:t>Produção Internações (SIHD)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União (até R$43.078,73)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R$</a:t>
                      </a:r>
                      <a:r>
                        <a:rPr lang="pt-BR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65.534,39 </a:t>
                      </a:r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Maio/25</a:t>
                      </a:r>
                    </a:p>
                    <a:p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R$60.925,28 Junho/25</a:t>
                      </a:r>
                    </a:p>
                    <a:p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R$66.684,80 Julho/25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Não calculado Agosto/25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R$193.144,47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3823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600" dirty="0"/>
                        <a:t>Contratação de Serviços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Anexo I Convênio (próprio)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R$131.169,04 Maio/25</a:t>
                      </a:r>
                    </a:p>
                    <a:p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R$112.708,32 Junho/25</a:t>
                      </a:r>
                    </a:p>
                    <a:p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R$139.931,19 Julho/25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R$127.154,01 Agosto/25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R$510.962,56 </a:t>
                      </a:r>
                    </a:p>
                    <a:p>
                      <a:pPr algn="ctr"/>
                      <a:endParaRPr lang="pt-BR" sz="1600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1181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600" dirty="0"/>
                        <a:t>Procedimentos com Médicos Especialistas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Convênio 036/2025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R$44.860,00 Maio/25</a:t>
                      </a:r>
                    </a:p>
                    <a:p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R$38.030,00 Junho/25</a:t>
                      </a:r>
                    </a:p>
                    <a:p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R$47.830,00 Julho/25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R$33.910,00 Agosto/25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R$164.630,00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82548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600" dirty="0"/>
                        <a:t>Incentivo a Contratualização (IAC)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União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R$30.727,40/mês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R$122.909,60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0197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600" dirty="0" err="1"/>
                        <a:t>Integrasus</a:t>
                      </a:r>
                      <a:r>
                        <a:rPr lang="pt-BR" sz="1600" dirty="0"/>
                        <a:t> </a:t>
                      </a:r>
                      <a:r>
                        <a:rPr lang="pt-BR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União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R$1.932,74/mês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R$7.730,96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81295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42608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68DDF-6082-5914-469B-8C657A59C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1957091-1C94-EF56-1D99-5B770E5371F9}"/>
              </a:ext>
            </a:extLst>
          </p:cNvPr>
          <p:cNvSpPr txBox="1">
            <a:spLocks/>
          </p:cNvSpPr>
          <p:nvPr/>
        </p:nvSpPr>
        <p:spPr>
          <a:xfrm>
            <a:off x="566446" y="76200"/>
            <a:ext cx="8229600" cy="63350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29041" rtl="0" eaLnBrk="1" latinLnBrk="0" hangingPunct="1">
              <a:spcBef>
                <a:spcPct val="0"/>
              </a:spcBef>
              <a:buNone/>
              <a:defRPr sz="206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solidFill>
                  <a:srgbClr val="038974"/>
                </a:solidFill>
              </a:rPr>
              <a:t>OASE </a:t>
            </a:r>
            <a:br>
              <a:rPr lang="pt-BR" sz="3200" b="1" dirty="0">
                <a:solidFill>
                  <a:srgbClr val="038974"/>
                </a:solidFill>
              </a:rPr>
            </a:br>
            <a:r>
              <a:rPr lang="pt-BR" sz="2800" b="1" dirty="0">
                <a:solidFill>
                  <a:srgbClr val="038974"/>
                </a:solidFill>
              </a:rPr>
              <a:t>MANTENEDORA DO HOSPITAL NOVA PETRÓPOLIS</a:t>
            </a:r>
            <a:endParaRPr lang="pt-BR" sz="2800" dirty="0">
              <a:solidFill>
                <a:srgbClr val="038974"/>
              </a:solidFill>
            </a:endParaRPr>
          </a:p>
        </p:txBody>
      </p:sp>
      <p:graphicFrame>
        <p:nvGraphicFramePr>
          <p:cNvPr id="9" name="Espaço Reservado para Conteúdo 3">
            <a:extLst>
              <a:ext uri="{FF2B5EF4-FFF2-40B4-BE49-F238E27FC236}">
                <a16:creationId xmlns:a16="http://schemas.microsoft.com/office/drawing/2014/main" id="{4EE24172-4A36-F1FD-1F2B-3C814ED743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4210881"/>
              </p:ext>
            </p:extLst>
          </p:nvPr>
        </p:nvGraphicFramePr>
        <p:xfrm>
          <a:off x="381000" y="1143000"/>
          <a:ext cx="8415046" cy="525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2598">
                  <a:extLst>
                    <a:ext uri="{9D8B030D-6E8A-4147-A177-3AD203B41FA5}">
                      <a16:colId xmlns:a16="http://schemas.microsoft.com/office/drawing/2014/main" val="526167315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1454817733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1193833220"/>
                    </a:ext>
                  </a:extLst>
                </a:gridCol>
                <a:gridCol w="1389960">
                  <a:extLst>
                    <a:ext uri="{9D8B030D-6E8A-4147-A177-3AD203B41FA5}">
                      <a16:colId xmlns:a16="http://schemas.microsoft.com/office/drawing/2014/main" val="1155379536"/>
                    </a:ext>
                  </a:extLst>
                </a:gridCol>
              </a:tblGrid>
              <a:tr h="72390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OBJETO</a:t>
                      </a:r>
                    </a:p>
                  </a:txBody>
                  <a:tcPr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RECURSO</a:t>
                      </a:r>
                    </a:p>
                  </a:txBody>
                  <a:tcPr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VALOR</a:t>
                      </a:r>
                    </a:p>
                  </a:txBody>
                  <a:tcPr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TOTAL 2º </a:t>
                      </a:r>
                      <a:r>
                        <a:rPr lang="pt-BR" sz="1600" dirty="0" err="1"/>
                        <a:t>Quad</a:t>
                      </a:r>
                      <a:r>
                        <a:rPr lang="pt-BR" sz="1600" dirty="0"/>
                        <a:t>.</a:t>
                      </a:r>
                    </a:p>
                  </a:txBody>
                  <a:tcPr>
                    <a:solidFill>
                      <a:srgbClr val="0389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060097"/>
                  </a:ext>
                </a:extLst>
              </a:tr>
              <a:tr h="1333500">
                <a:tc>
                  <a:txBody>
                    <a:bodyPr/>
                    <a:lstStyle/>
                    <a:p>
                      <a:r>
                        <a:rPr lang="pt-BR" sz="1600" dirty="0"/>
                        <a:t>Incentivo ao Programa ASSISTIR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Estado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R$</a:t>
                      </a:r>
                      <a:r>
                        <a:rPr lang="pt-BR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77.546,92 </a:t>
                      </a:r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Maio/25</a:t>
                      </a:r>
                    </a:p>
                    <a:p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R$96.274,17 Junho/25</a:t>
                      </a:r>
                    </a:p>
                    <a:p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R$81.292,37 Julho/25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R$81.292,37Agosto/25</a:t>
                      </a:r>
                      <a:endParaRPr lang="pt-BR" sz="1600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R$336.405,83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2487970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r>
                        <a:rPr lang="pt-BR" sz="1600" dirty="0"/>
                        <a:t>Incentivo para manutenção do SAMU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Convênio (próprio)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R$37.500,00/mês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R$150.000,00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3823182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r>
                        <a:rPr lang="pt-BR" sz="1600" dirty="0"/>
                        <a:t>Incentivo ao Serviço de Atendimento Móvel às Urgências (SAMU)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União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R$28.494,70/mês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R$113.978,80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1181434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r>
                        <a:rPr lang="pt-BR" sz="1600" dirty="0"/>
                        <a:t>Incentivo SAMU – Programa Salvar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Estado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R$14.247,35/mês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R$56.989,40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019755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r>
                        <a:rPr lang="pt-BR" sz="1600" dirty="0"/>
                        <a:t>Incentivo Rede Psicossocial – 1 Leito de Saúde Mental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União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R$5.610,11/mês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R$22.440,44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81295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54673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D5185-7B72-81B4-0619-58B8239D3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F53FD838-4938-FD64-11C3-65C428A2E796}"/>
              </a:ext>
            </a:extLst>
          </p:cNvPr>
          <p:cNvSpPr txBox="1">
            <a:spLocks/>
          </p:cNvSpPr>
          <p:nvPr/>
        </p:nvSpPr>
        <p:spPr>
          <a:xfrm>
            <a:off x="519415" y="51583"/>
            <a:ext cx="8229600" cy="63350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29041" rtl="0" eaLnBrk="1" latinLnBrk="0" hangingPunct="1">
              <a:spcBef>
                <a:spcPct val="0"/>
              </a:spcBef>
              <a:buNone/>
              <a:defRPr sz="206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solidFill>
                  <a:srgbClr val="038974"/>
                </a:solidFill>
              </a:rPr>
              <a:t>OASE </a:t>
            </a:r>
            <a:br>
              <a:rPr lang="pt-BR" sz="3200" b="1" dirty="0">
                <a:solidFill>
                  <a:srgbClr val="038974"/>
                </a:solidFill>
              </a:rPr>
            </a:br>
            <a:r>
              <a:rPr lang="pt-BR" sz="2800" b="1" dirty="0">
                <a:solidFill>
                  <a:srgbClr val="038974"/>
                </a:solidFill>
              </a:rPr>
              <a:t>MANTENEDORA DO HOSPITAL NOVA PETRÓPOLIS</a:t>
            </a:r>
            <a:endParaRPr lang="pt-BR" sz="2800" dirty="0">
              <a:solidFill>
                <a:srgbClr val="038974"/>
              </a:solidFill>
            </a:endParaRPr>
          </a:p>
        </p:txBody>
      </p:sp>
      <p:graphicFrame>
        <p:nvGraphicFramePr>
          <p:cNvPr id="5" name="Espaço Reservado para Conteúdo 3">
            <a:extLst>
              <a:ext uri="{FF2B5EF4-FFF2-40B4-BE49-F238E27FC236}">
                <a16:creationId xmlns:a16="http://schemas.microsoft.com/office/drawing/2014/main" id="{25078E2B-B468-418F-33D7-D45474A62C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0134368"/>
              </p:ext>
            </p:extLst>
          </p:nvPr>
        </p:nvGraphicFramePr>
        <p:xfrm>
          <a:off x="446288" y="980728"/>
          <a:ext cx="8375856" cy="331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262">
                  <a:extLst>
                    <a:ext uri="{9D8B030D-6E8A-4147-A177-3AD203B41FA5}">
                      <a16:colId xmlns:a16="http://schemas.microsoft.com/office/drawing/2014/main" val="526167315"/>
                    </a:ext>
                  </a:extLst>
                </a:gridCol>
                <a:gridCol w="1459650">
                  <a:extLst>
                    <a:ext uri="{9D8B030D-6E8A-4147-A177-3AD203B41FA5}">
                      <a16:colId xmlns:a16="http://schemas.microsoft.com/office/drawing/2014/main" val="987832228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1454817733"/>
                    </a:ext>
                  </a:extLst>
                </a:gridCol>
                <a:gridCol w="2345144">
                  <a:extLst>
                    <a:ext uri="{9D8B030D-6E8A-4147-A177-3AD203B41FA5}">
                      <a16:colId xmlns:a16="http://schemas.microsoft.com/office/drawing/2014/main" val="11938332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sz="1800" dirty="0"/>
                        <a:t>OBJETO</a:t>
                      </a:r>
                    </a:p>
                  </a:txBody>
                  <a:tcPr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800" dirty="0"/>
                    </a:p>
                  </a:txBody>
                  <a:tcPr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800" dirty="0"/>
                        <a:t>RECURSO</a:t>
                      </a:r>
                    </a:p>
                  </a:txBody>
                  <a:tcPr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dirty="0"/>
                        <a:t>VALOR</a:t>
                      </a:r>
                    </a:p>
                  </a:txBody>
                  <a:tcPr>
                    <a:solidFill>
                      <a:srgbClr val="0389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06009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BR" sz="1600" dirty="0"/>
                        <a:t>Exames de Mamografia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Credenciamento nº376/2024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R$2.352,00 Maio/25 28</a:t>
                      </a:r>
                    </a:p>
                    <a:p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R$1.932,00 Junho/25 23</a:t>
                      </a:r>
                    </a:p>
                    <a:p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R$2.352,00 Julho/25 28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R$2.436,00 Agosto/25 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R$9.072,00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3823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800" dirty="0"/>
                        <a:t>Piso da Enfermagem </a:t>
                      </a:r>
                    </a:p>
                    <a:p>
                      <a:r>
                        <a:rPr lang="pt-BR" sz="1800" dirty="0"/>
                        <a:t>Ministério da Saúde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9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Enfermeiros, Técnicos de Enfermagem, Auxiliares de Enfermagem e Parteiras receberão treze parcelas da assistência financeira complementar em 2024.</a:t>
                      </a:r>
                    </a:p>
                    <a:p>
                      <a:pPr algn="just"/>
                      <a:r>
                        <a:rPr lang="pt-BR" sz="9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LEI Nº 14.434/2022 </a:t>
                      </a:r>
                      <a:r>
                        <a:rPr lang="pt-BR" sz="9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Institui o piso de R$ 4.750,00 para enfermeiros, 70% desse valor para técnicos e 50% para parteiras e auxiliares de enfermagem.</a:t>
                      </a:r>
                    </a:p>
                    <a:p>
                      <a:pPr algn="just"/>
                      <a:r>
                        <a:rPr lang="pt-BR" sz="9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EMENDA CONSTITUCIONAL 127 </a:t>
                      </a:r>
                      <a:r>
                        <a:rPr lang="pt-BR" sz="9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determina que a União deve prestar assistência financeira complementar a estados, municípios e Distrito Federal, além das entidades filantrópicas e outros prestadores de serviço que atendam, no mínimo, 60% dos(as) pacientes pelo SUS.</a:t>
                      </a:r>
                      <a:endParaRPr lang="pt-B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>
                          <a:solidFill>
                            <a:schemeClr val="tx1"/>
                          </a:solidFill>
                        </a:rPr>
                        <a:t>R</a:t>
                      </a:r>
                      <a:r>
                        <a:rPr lang="pt-BR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$43.928,08 </a:t>
                      </a:r>
                      <a:r>
                        <a:rPr lang="pt-BR" sz="1400" dirty="0">
                          <a:solidFill>
                            <a:schemeClr val="tx1"/>
                          </a:solidFill>
                        </a:rPr>
                        <a:t>Maio/25</a:t>
                      </a:r>
                    </a:p>
                    <a:p>
                      <a:r>
                        <a:rPr lang="pt-BR" sz="1400" dirty="0">
                          <a:solidFill>
                            <a:schemeClr val="tx1"/>
                          </a:solidFill>
                        </a:rPr>
                        <a:t>R</a:t>
                      </a:r>
                      <a:r>
                        <a:rPr lang="pt-BR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$47.042,91 Junho/25</a:t>
                      </a:r>
                    </a:p>
                    <a:p>
                      <a:r>
                        <a:rPr lang="pt-BR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R$48.177,40  Julho/25</a:t>
                      </a:r>
                    </a:p>
                    <a:p>
                      <a:r>
                        <a:rPr lang="pt-BR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R$48.177,40 Agosto/25</a:t>
                      </a:r>
                    </a:p>
                    <a:p>
                      <a:r>
                        <a:rPr lang="pt-BR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Total 2º </a:t>
                      </a:r>
                      <a:r>
                        <a:rPr lang="pt-BR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Quad</a:t>
                      </a:r>
                      <a:r>
                        <a:rPr lang="pt-BR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.: </a:t>
                      </a:r>
                      <a:r>
                        <a:rPr lang="pt-BR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R$187.325,79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38201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3520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C089A4F7-1978-EB31-2372-8900518BA238}"/>
              </a:ext>
            </a:extLst>
          </p:cNvPr>
          <p:cNvSpPr txBox="1">
            <a:spLocks/>
          </p:cNvSpPr>
          <p:nvPr/>
        </p:nvSpPr>
        <p:spPr>
          <a:xfrm>
            <a:off x="621151" y="769922"/>
            <a:ext cx="7901698" cy="432671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algn="ctr" defTabSz="429041">
              <a:spcBef>
                <a:spcPct val="0"/>
              </a:spcBef>
              <a:defRPr/>
            </a:pPr>
            <a:r>
              <a:rPr lang="pt-BR" sz="4800" b="1" dirty="0">
                <a:solidFill>
                  <a:srgbClr val="038974"/>
                </a:solidFill>
                <a:latin typeface="Arial" pitchFamily="34" charset="0"/>
                <a:ea typeface="+mj-ea"/>
                <a:cs typeface="Arial" pitchFamily="34" charset="0"/>
              </a:rPr>
              <a:t>Quadro de funcionários</a:t>
            </a:r>
            <a:endParaRPr lang="pt-BR" sz="4800" b="1" dirty="0">
              <a:solidFill>
                <a:srgbClr val="038974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CA067D3B-FA02-5B9A-1475-4BF68A7D58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4707228"/>
              </p:ext>
            </p:extLst>
          </p:nvPr>
        </p:nvGraphicFramePr>
        <p:xfrm>
          <a:off x="914400" y="1891566"/>
          <a:ext cx="7543800" cy="4134024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77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1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0395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latin typeface="Arial" pitchFamily="34" charset="0"/>
                          <a:cs typeface="Arial" pitchFamily="34" charset="0"/>
                        </a:rPr>
                        <a:t>SECRETARIA DA SAÚDE</a:t>
                      </a:r>
                    </a:p>
                  </a:txBody>
                  <a:tcPr marL="42905" marR="42905" marT="21453" marB="214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latin typeface="Arial" pitchFamily="34" charset="0"/>
                          <a:cs typeface="Arial" pitchFamily="34" charset="0"/>
                        </a:rPr>
                        <a:t>ASSISTÊNCIA SOCIAL</a:t>
                      </a:r>
                    </a:p>
                  </a:txBody>
                  <a:tcPr marL="42905" marR="42905" marT="21453" marB="2145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4081">
                <a:tc>
                  <a:txBody>
                    <a:bodyPr/>
                    <a:lstStyle/>
                    <a:p>
                      <a:pPr algn="ctr"/>
                      <a:endParaRPr lang="pt-BR" sz="2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pt-BR" sz="20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209 servidores</a:t>
                      </a:r>
                    </a:p>
                  </a:txBody>
                  <a:tcPr marL="42905" marR="42905" marT="21453" marB="21453">
                    <a:solidFill>
                      <a:srgbClr val="03897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2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pt-BR" sz="20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21 servidores</a:t>
                      </a:r>
                    </a:p>
                  </a:txBody>
                  <a:tcPr marL="42905" marR="42905" marT="21453" marB="21453">
                    <a:solidFill>
                      <a:srgbClr val="038974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1070">
                <a:tc gridSpan="2">
                  <a:txBody>
                    <a:bodyPr/>
                    <a:lstStyle/>
                    <a:p>
                      <a:pPr algn="ctr"/>
                      <a:endParaRPr lang="pt-BR" sz="2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pt-BR" sz="20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TOTAL: </a:t>
                      </a:r>
                      <a:r>
                        <a:rPr lang="pt-BR" sz="20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230</a:t>
                      </a:r>
                      <a:r>
                        <a:rPr lang="pt-BR" sz="20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SERVIDORES</a:t>
                      </a:r>
                    </a:p>
                    <a:p>
                      <a:pPr algn="ctr"/>
                      <a:endParaRPr lang="pt-BR" sz="2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2905" marR="42905" marT="21453" marB="21453"/>
                </a:tc>
                <a:tc hMerge="1">
                  <a:txBody>
                    <a:bodyPr/>
                    <a:lstStyle/>
                    <a:p>
                      <a:pPr algn="ctr"/>
                      <a:endParaRPr lang="pt-BR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22" marB="4572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90609">
                <a:tc gridSpan="2">
                  <a:txBody>
                    <a:bodyPr/>
                    <a:lstStyle/>
                    <a:p>
                      <a:pPr algn="just"/>
                      <a:r>
                        <a:rPr lang="pt-BR" sz="2000" dirty="0">
                          <a:latin typeface="Arial" pitchFamily="34" charset="0"/>
                          <a:cs typeface="Arial" pitchFamily="34" charset="0"/>
                        </a:rPr>
                        <a:t>Médico,</a:t>
                      </a:r>
                      <a:r>
                        <a:rPr lang="pt-BR" sz="2000" baseline="0" dirty="0">
                          <a:latin typeface="Arial" pitchFamily="34" charset="0"/>
                          <a:cs typeface="Arial" pitchFamily="34" charset="0"/>
                        </a:rPr>
                        <a:t> Enfermeiro, Técnico de Enfermagem, Dentista, Auxiliar de Saúde Bucal, Fonoaudiólogo, Fisioterapeuta, Nutricionista, Educador Físico, Assistente Social, Psicólogo, Farmacêutico, Assessor de Farmácia, Agente Comunitário de Saúde, Agente em Saúde, Agente de Combate a Endemias, Fiscal Sanitário, Motorista, Auxiliar de Serviços Gerais, Monitor Educacional, Coordenação, Operário Especializado, Estagiário, Residente.</a:t>
                      </a:r>
                      <a:endParaRPr lang="pt-BR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2905" marR="42905" marT="21453" marB="21453">
                    <a:solidFill>
                      <a:srgbClr val="038974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A1895-56A3-2B27-2F5C-CAEB617CF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FC47F606-E46E-303D-50C4-CD1988DD990C}"/>
              </a:ext>
            </a:extLst>
          </p:cNvPr>
          <p:cNvSpPr txBox="1">
            <a:spLocks/>
          </p:cNvSpPr>
          <p:nvPr/>
        </p:nvSpPr>
        <p:spPr>
          <a:xfrm>
            <a:off x="143507" y="152400"/>
            <a:ext cx="8856984" cy="100960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29041" rtl="0" eaLnBrk="1" latinLnBrk="0" hangingPunct="1">
              <a:spcBef>
                <a:spcPct val="0"/>
              </a:spcBef>
              <a:buNone/>
              <a:defRPr sz="206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rgbClr val="038974"/>
                </a:solidFill>
              </a:rPr>
              <a:t>Emendas Parlamentares</a:t>
            </a:r>
          </a:p>
          <a:p>
            <a:r>
              <a:rPr lang="pt-BR" sz="2400" b="1" dirty="0">
                <a:solidFill>
                  <a:srgbClr val="038974"/>
                </a:solidFill>
              </a:rPr>
              <a:t>2º Quadrimestre 2025</a:t>
            </a:r>
            <a:br>
              <a:rPr lang="pt-BR" sz="3200" b="1" dirty="0">
                <a:solidFill>
                  <a:srgbClr val="038974"/>
                </a:solidFill>
              </a:rPr>
            </a:br>
            <a:endParaRPr lang="pt-BR" sz="4000" dirty="0">
              <a:solidFill>
                <a:srgbClr val="038974"/>
              </a:solidFill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AE1ED9FE-A861-C741-108B-7132433540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1154918"/>
              </p:ext>
            </p:extLst>
          </p:nvPr>
        </p:nvGraphicFramePr>
        <p:xfrm>
          <a:off x="165919" y="1371600"/>
          <a:ext cx="8610602" cy="52147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9515">
                  <a:extLst>
                    <a:ext uri="{9D8B030D-6E8A-4147-A177-3AD203B41FA5}">
                      <a16:colId xmlns:a16="http://schemas.microsoft.com/office/drawing/2014/main" val="81930233"/>
                    </a:ext>
                  </a:extLst>
                </a:gridCol>
                <a:gridCol w="1447434">
                  <a:extLst>
                    <a:ext uri="{9D8B030D-6E8A-4147-A177-3AD203B41FA5}">
                      <a16:colId xmlns:a16="http://schemas.microsoft.com/office/drawing/2014/main" val="4131477808"/>
                    </a:ext>
                  </a:extLst>
                </a:gridCol>
                <a:gridCol w="840636">
                  <a:extLst>
                    <a:ext uri="{9D8B030D-6E8A-4147-A177-3AD203B41FA5}">
                      <a16:colId xmlns:a16="http://schemas.microsoft.com/office/drawing/2014/main" val="3641796664"/>
                    </a:ext>
                  </a:extLst>
                </a:gridCol>
                <a:gridCol w="3413096">
                  <a:extLst>
                    <a:ext uri="{9D8B030D-6E8A-4147-A177-3AD203B41FA5}">
                      <a16:colId xmlns:a16="http://schemas.microsoft.com/office/drawing/2014/main" val="4138027452"/>
                    </a:ext>
                  </a:extLst>
                </a:gridCol>
                <a:gridCol w="671684">
                  <a:extLst>
                    <a:ext uri="{9D8B030D-6E8A-4147-A177-3AD203B41FA5}">
                      <a16:colId xmlns:a16="http://schemas.microsoft.com/office/drawing/2014/main" val="1631918443"/>
                    </a:ext>
                  </a:extLst>
                </a:gridCol>
                <a:gridCol w="1018237">
                  <a:extLst>
                    <a:ext uri="{9D8B030D-6E8A-4147-A177-3AD203B41FA5}">
                      <a16:colId xmlns:a16="http://schemas.microsoft.com/office/drawing/2014/main" val="2086649170"/>
                    </a:ext>
                  </a:extLst>
                </a:gridCol>
              </a:tblGrid>
              <a:tr h="135839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2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Nr</a:t>
                      </a: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.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4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Autor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4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Destino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4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Finalidade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4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Mês Repasse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4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Valor R$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4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5588108"/>
                  </a:ext>
                </a:extLst>
              </a:tr>
              <a:tr h="135839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200" u="none" strike="noStrike" dirty="0">
                          <a:effectLst/>
                        </a:rPr>
                        <a:t>44840002 - Federal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20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200" u="none" strike="noStrike" dirty="0">
                          <a:effectLst/>
                        </a:rPr>
                        <a:t>TENENTE- CEL LUCIANO LORENZINI ZUCCO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20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200" b="1" u="none" strike="noStrike" dirty="0">
                          <a:effectLst/>
                        </a:rPr>
                        <a:t>HNP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4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200" u="none" strike="noStrike" dirty="0">
                          <a:effectLst/>
                        </a:rPr>
                        <a:t>Aquisição de materiais e Medicamentos de uso hospitalar.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20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u="none" strike="noStrike" dirty="0" err="1">
                          <a:effectLst/>
                        </a:rPr>
                        <a:t>jun</a:t>
                      </a:r>
                      <a:r>
                        <a:rPr lang="pt-BR" sz="1200" u="none" strike="noStrike" dirty="0">
                          <a:effectLst/>
                        </a:rPr>
                        <a:t>/25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4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pt-BR" sz="1200" u="none" strike="noStrike" dirty="0">
                          <a:effectLst/>
                        </a:rPr>
                        <a:t>65.002,00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45" marR="3820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64977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429041" rtl="0" eaLnBrk="1" fontAlgn="ctr" latinLnBrk="0" hangingPunct="1">
                        <a:buNone/>
                      </a:pPr>
                      <a:r>
                        <a:rPr lang="pt-BR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43530025 - Federal</a:t>
                      </a:r>
                    </a:p>
                  </a:txBody>
                  <a:tcPr marL="3820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29041" rtl="0" eaLnBrk="1" fontAlgn="ctr" latinLnBrk="0" hangingPunct="1">
                        <a:buNone/>
                      </a:pPr>
                      <a:r>
                        <a:rPr lang="pt-BR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DENISE PESSÔA</a:t>
                      </a:r>
                    </a:p>
                  </a:txBody>
                  <a:tcPr marL="3820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2904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u="none" strike="noStrike" dirty="0">
                          <a:effectLst/>
                        </a:rPr>
                        <a:t>HNP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ctr">
                        <a:buNone/>
                      </a:pP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4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200" u="none" strike="noStrike" dirty="0">
                          <a:effectLst/>
                        </a:rPr>
                        <a:t>Aquisição de  oxigênio, materiais e medicamentos, pagamento de água e energia elétrica.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20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set/25</a:t>
                      </a:r>
                    </a:p>
                  </a:txBody>
                  <a:tcPr marL="424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pt-BR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200.000,00</a:t>
                      </a:r>
                    </a:p>
                  </a:txBody>
                  <a:tcPr marL="4245" marR="3820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9584640"/>
                  </a:ext>
                </a:extLst>
              </a:tr>
              <a:tr h="203759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200" u="none" strike="noStrike">
                          <a:effectLst/>
                        </a:rPr>
                        <a:t>EP 312 - Estadual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20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200" u="none" strike="noStrike" dirty="0">
                          <a:effectLst/>
                        </a:rPr>
                        <a:t>DELEGADO RODRIGO LORENZINI ZUCCO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20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200" b="1" u="none" strike="noStrike" dirty="0">
                          <a:effectLst/>
                        </a:rPr>
                        <a:t>HNP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4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200" u="none" strike="noStrike" dirty="0">
                          <a:effectLst/>
                        </a:rPr>
                        <a:t>Aquisição de equipamentos: </a:t>
                      </a:r>
                      <a:r>
                        <a:rPr lang="pt-BR" sz="1200" u="none" strike="noStrike" dirty="0" err="1">
                          <a:effectLst/>
                        </a:rPr>
                        <a:t>Bilirrubinômetro</a:t>
                      </a:r>
                      <a:r>
                        <a:rPr lang="pt-BR" sz="1200" u="none" strike="noStrike" dirty="0">
                          <a:effectLst/>
                        </a:rPr>
                        <a:t>, Régua Antropométrica, Monitor </a:t>
                      </a:r>
                      <a:r>
                        <a:rPr lang="pt-BR" sz="1200" u="none" strike="noStrike" dirty="0" err="1">
                          <a:effectLst/>
                        </a:rPr>
                        <a:t>Multiparamétrico</a:t>
                      </a:r>
                      <a:r>
                        <a:rPr lang="pt-BR" sz="1200" u="none" strike="noStrike" dirty="0">
                          <a:effectLst/>
                        </a:rPr>
                        <a:t> sem capnografia, Bomba de Infusão Intravenosa, Seladora, </a:t>
                      </a:r>
                      <a:r>
                        <a:rPr lang="pt-BR" sz="1200" u="none" strike="noStrike" dirty="0" err="1">
                          <a:effectLst/>
                        </a:rPr>
                        <a:t>Esfigmomanometro</a:t>
                      </a:r>
                      <a:r>
                        <a:rPr lang="pt-BR" sz="1200" u="none" strike="noStrike" dirty="0">
                          <a:effectLst/>
                        </a:rPr>
                        <a:t> adulto.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20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u="none" strike="noStrike" dirty="0" err="1">
                          <a:effectLst/>
                        </a:rPr>
                        <a:t>jun</a:t>
                      </a:r>
                      <a:r>
                        <a:rPr lang="pt-BR" sz="1200" u="none" strike="noStrike" dirty="0">
                          <a:effectLst/>
                        </a:rPr>
                        <a:t>/25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4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pt-BR" sz="1200" u="none" strike="noStrike" dirty="0">
                          <a:effectLst/>
                        </a:rPr>
                        <a:t>100.000,00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45" marR="3820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6859207"/>
                  </a:ext>
                </a:extLst>
              </a:tr>
              <a:tr h="849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200" u="none" strike="noStrike">
                          <a:effectLst/>
                        </a:rPr>
                        <a:t>EP 685 - Estadual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20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200" u="none" strike="noStrike">
                          <a:effectLst/>
                        </a:rPr>
                        <a:t>SERGIO PERES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20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200" b="1" u="none" strike="noStrike" dirty="0">
                          <a:effectLst/>
                        </a:rPr>
                        <a:t>HNP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4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200" u="none" strike="noStrike" dirty="0">
                          <a:effectLst/>
                        </a:rPr>
                        <a:t>Aquisição de materiais e medicamentos de uso hospitalar.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20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u="none" strike="noStrike">
                          <a:effectLst/>
                        </a:rPr>
                        <a:t>jun/25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4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pt-BR" sz="1200" u="none" strike="noStrike">
                          <a:effectLst/>
                        </a:rPr>
                        <a:t>100.000,00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45" marR="3820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8339050"/>
                  </a:ext>
                </a:extLst>
              </a:tr>
              <a:tr h="28726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200" u="none" strike="noStrike">
                          <a:effectLst/>
                        </a:rPr>
                        <a:t>EP 114 - Estadual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20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200" u="none" strike="noStrike">
                          <a:effectLst/>
                        </a:rPr>
                        <a:t>PEPE VARGAS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20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200" b="1" u="none" strike="noStrike" dirty="0">
                          <a:effectLst/>
                        </a:rPr>
                        <a:t>HNP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4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200" u="none" strike="noStrike" dirty="0">
                          <a:effectLst/>
                        </a:rPr>
                        <a:t>Aquisição de materiais e medicamentos de uso hospitalar, pagamento de  água e energia elétrica.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20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u="none" strike="noStrike" dirty="0" err="1">
                          <a:effectLst/>
                        </a:rPr>
                        <a:t>ago</a:t>
                      </a:r>
                      <a:r>
                        <a:rPr lang="pt-BR" sz="1200" u="none" strike="noStrike" dirty="0">
                          <a:effectLst/>
                        </a:rPr>
                        <a:t>/25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4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pt-BR" sz="1200" u="none" strike="noStrike" dirty="0">
                          <a:effectLst/>
                        </a:rPr>
                        <a:t>100.000,00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45" marR="3820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4430863"/>
                  </a:ext>
                </a:extLst>
              </a:tr>
              <a:tr h="849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200" u="none" strike="noStrike" dirty="0">
                          <a:effectLst/>
                        </a:rPr>
                        <a:t> 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20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200" u="none" strike="noStrike" dirty="0">
                          <a:effectLst/>
                        </a:rPr>
                        <a:t> 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205" marR="4245" marT="424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200" u="none" strike="noStrike" dirty="0">
                          <a:effectLst/>
                        </a:rPr>
                        <a:t> 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45" marR="4245" marT="424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200" u="none" strike="noStrike" dirty="0">
                          <a:effectLst/>
                        </a:rPr>
                        <a:t> 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205" marR="4245" marT="424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fontAlgn="ctr" latinLnBrk="0" hangingPunct="1">
                        <a:buNone/>
                      </a:pPr>
                      <a:r>
                        <a:rPr lang="pt-BR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Subtotal:</a:t>
                      </a:r>
                    </a:p>
                  </a:txBody>
                  <a:tcPr marL="424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29041" rtl="0" eaLnBrk="1" fontAlgn="ctr" latinLnBrk="0" hangingPunct="1">
                        <a:buNone/>
                      </a:pPr>
                      <a:r>
                        <a:rPr lang="pt-BR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565.002,00</a:t>
                      </a:r>
                    </a:p>
                  </a:txBody>
                  <a:tcPr marL="4245" marR="3820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932988"/>
                  </a:ext>
                </a:extLst>
              </a:tr>
              <a:tr h="135839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200" u="none" strike="noStrike" dirty="0">
                          <a:effectLst/>
                        </a:rPr>
                        <a:t>EP 121 - Estadual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20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200" u="none" strike="noStrike" dirty="0">
                          <a:effectLst/>
                        </a:rPr>
                        <a:t>PEPE VARGAS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20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200" b="1" u="none" strike="noStrike" dirty="0">
                          <a:effectLst/>
                        </a:rPr>
                        <a:t>SMS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4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200" u="none" strike="noStrike" dirty="0">
                          <a:effectLst/>
                        </a:rPr>
                        <a:t>Custeio da Atenção Básica.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20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u="none" strike="noStrike" dirty="0" err="1">
                          <a:effectLst/>
                        </a:rPr>
                        <a:t>jun</a:t>
                      </a:r>
                      <a:r>
                        <a:rPr lang="pt-BR" sz="1200" u="none" strike="noStrike" dirty="0">
                          <a:effectLst/>
                        </a:rPr>
                        <a:t>/25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4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pt-BR" sz="1200" u="none" strike="noStrike" dirty="0">
                          <a:effectLst/>
                        </a:rPr>
                        <a:t>150.000,00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45" marR="3820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5089801"/>
                  </a:ext>
                </a:extLst>
              </a:tr>
              <a:tr h="135839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200" u="none" strike="noStrike">
                          <a:effectLst/>
                        </a:rPr>
                        <a:t>EP 226 - Estadual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20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200" u="none" strike="noStrike">
                          <a:effectLst/>
                        </a:rPr>
                        <a:t>GUSTAVO VICTORINO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20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200" b="1" u="none" strike="noStrike" dirty="0">
                          <a:effectLst/>
                        </a:rPr>
                        <a:t>SMS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4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200" u="none" strike="noStrike" dirty="0">
                          <a:effectLst/>
                        </a:rPr>
                        <a:t>Investimento na Atenção Básica.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20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u="none" strike="noStrike" dirty="0" err="1">
                          <a:effectLst/>
                        </a:rPr>
                        <a:t>jun</a:t>
                      </a:r>
                      <a:r>
                        <a:rPr lang="pt-BR" sz="1200" u="none" strike="noStrike" dirty="0">
                          <a:effectLst/>
                        </a:rPr>
                        <a:t>/25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4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pt-BR" sz="1200" u="none" strike="noStrike" dirty="0">
                          <a:effectLst/>
                        </a:rPr>
                        <a:t>100.000,00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45" marR="3820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6141750"/>
                  </a:ext>
                </a:extLst>
              </a:tr>
              <a:tr h="135839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200" u="none" strike="noStrike">
                          <a:effectLst/>
                        </a:rPr>
                        <a:t>36660001 - Federal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20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200" u="none" strike="noStrike">
                          <a:effectLst/>
                        </a:rPr>
                        <a:t>POMPEO DE MATTOS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20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200" b="1" u="none" strike="noStrike" dirty="0">
                          <a:effectLst/>
                        </a:rPr>
                        <a:t>SMS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4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200" u="none" strike="noStrike" dirty="0">
                          <a:effectLst/>
                        </a:rPr>
                        <a:t>Contratação de empresa de serviços médicos para atendimento ambulatorial com foco no período de inverno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20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u="none" strike="noStrike" dirty="0" err="1">
                          <a:effectLst/>
                        </a:rPr>
                        <a:t>jul</a:t>
                      </a:r>
                      <a:r>
                        <a:rPr lang="pt-BR" sz="1200" u="none" strike="noStrike" dirty="0">
                          <a:effectLst/>
                        </a:rPr>
                        <a:t>/25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4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pt-BR" sz="1200" u="none" strike="noStrike" dirty="0">
                          <a:effectLst/>
                        </a:rPr>
                        <a:t>160.000,00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45" marR="3820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382441"/>
                  </a:ext>
                </a:extLst>
              </a:tr>
              <a:tr h="135839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200" u="none" strike="noStrike">
                          <a:effectLst/>
                        </a:rPr>
                        <a:t>28610001 - Federal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20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200" u="none" strike="noStrike">
                          <a:effectLst/>
                        </a:rPr>
                        <a:t>DANRLEI DE DEUS HINTERHOLZ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20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200" b="1" u="none" strike="noStrike" dirty="0">
                          <a:effectLst/>
                        </a:rPr>
                        <a:t>SMS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4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200" u="none" strike="noStrike" dirty="0">
                          <a:effectLst/>
                        </a:rPr>
                        <a:t>Contratação de oficinas terapêuticas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20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u="none" strike="noStrike">
                          <a:effectLst/>
                        </a:rPr>
                        <a:t>jul/25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4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pt-BR" sz="1200" u="none" strike="noStrike" dirty="0">
                          <a:effectLst/>
                        </a:rPr>
                        <a:t>150.000,00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45" marR="3820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2307341"/>
                  </a:ext>
                </a:extLst>
              </a:tr>
              <a:tr h="135839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200" u="none" strike="noStrike">
                          <a:effectLst/>
                        </a:rPr>
                        <a:t>41840006 - Federal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20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200" u="none" strike="noStrike">
                          <a:effectLst/>
                        </a:rPr>
                        <a:t>LUIS CARLOS HEINZE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20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200" b="1" u="none" strike="noStrike" dirty="0">
                          <a:effectLst/>
                        </a:rPr>
                        <a:t>SMS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4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200" u="none" strike="noStrike" dirty="0">
                          <a:effectLst/>
                        </a:rPr>
                        <a:t>Aquisição de 02 veículos de passeio para transporte de equipe e 02 motocicletas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20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u="none" strike="noStrike" dirty="0" err="1">
                          <a:effectLst/>
                        </a:rPr>
                        <a:t>jul</a:t>
                      </a:r>
                      <a:r>
                        <a:rPr lang="pt-BR" sz="1200" u="none" strike="noStrike" dirty="0">
                          <a:effectLst/>
                        </a:rPr>
                        <a:t>/25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4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pt-BR" sz="1200" u="none" strike="noStrike" dirty="0">
                          <a:effectLst/>
                        </a:rPr>
                        <a:t>231.206,00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45" marR="3820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1013282"/>
                  </a:ext>
                </a:extLst>
              </a:tr>
              <a:tr h="849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200" u="none" strike="noStrike" dirty="0">
                          <a:effectLst/>
                        </a:rPr>
                        <a:t> 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45" marR="4245" marT="42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200" u="none" strike="noStrike" dirty="0">
                          <a:effectLst/>
                        </a:rPr>
                        <a:t> 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45" marR="4245" marT="424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200" u="none" strike="noStrike" dirty="0">
                          <a:effectLst/>
                        </a:rPr>
                        <a:t> 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45" marR="4245" marT="424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200" u="none" strike="noStrike" dirty="0">
                          <a:effectLst/>
                        </a:rPr>
                        <a:t> 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45" marR="4245" marT="424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29041" rtl="0" eaLnBrk="1" fontAlgn="b" latinLnBrk="0" hangingPunct="1">
                        <a:buNone/>
                      </a:pPr>
                      <a:r>
                        <a:rPr lang="pt-BR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Subtotal:</a:t>
                      </a:r>
                    </a:p>
                  </a:txBody>
                  <a:tcPr marL="4245" marR="4245" marT="42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29041" rtl="0" eaLnBrk="1" fontAlgn="b" latinLnBrk="0" hangingPunct="1">
                        <a:buNone/>
                      </a:pPr>
                      <a:r>
                        <a:rPr lang="pt-BR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791.206,00</a:t>
                      </a:r>
                    </a:p>
                  </a:txBody>
                  <a:tcPr marL="4245" marR="4245" marT="42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347123"/>
                  </a:ext>
                </a:extLst>
              </a:tr>
              <a:tr h="849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45" marR="4245" marT="42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45" marR="4245" marT="424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45" marR="4245" marT="424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45" marR="4245" marT="424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45" marR="4245" marT="424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45" marR="4245" marT="424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8721054"/>
                  </a:ext>
                </a:extLst>
              </a:tr>
              <a:tr h="1184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200" u="none" strike="noStrike" dirty="0">
                          <a:effectLst/>
                        </a:rPr>
                        <a:t> 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45" marR="4245" marT="42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200" u="none" strike="noStrike" dirty="0">
                          <a:effectLst/>
                        </a:rPr>
                        <a:t> 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45" marR="4245" marT="424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200" u="none" strike="noStrike" dirty="0">
                          <a:effectLst/>
                        </a:rPr>
                        <a:t> 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45" marR="4245" marT="424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200" u="none" strike="noStrike" dirty="0">
                          <a:effectLst/>
                        </a:rPr>
                        <a:t> 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45" marR="4245" marT="424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29041" rtl="0" eaLnBrk="1" fontAlgn="b" latinLnBrk="0" hangingPunct="1">
                        <a:buNone/>
                      </a:pPr>
                      <a:r>
                        <a:rPr lang="pt-BR" sz="1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Total:</a:t>
                      </a:r>
                    </a:p>
                  </a:txBody>
                  <a:tcPr marL="4245" marR="4245" marT="42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29041" rtl="0" eaLnBrk="1" fontAlgn="b" latinLnBrk="0" hangingPunct="1">
                        <a:buNone/>
                      </a:pPr>
                      <a:r>
                        <a:rPr lang="pt-BR" sz="1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1.356.208,00</a:t>
                      </a:r>
                    </a:p>
                  </a:txBody>
                  <a:tcPr marL="4245" marR="4245" marT="42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7153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91866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8399C-C0C3-D8A9-B93B-A22A72478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A1066792-4419-3B4F-2BC2-DC6A683DE3F5}"/>
              </a:ext>
            </a:extLst>
          </p:cNvPr>
          <p:cNvSpPr txBox="1">
            <a:spLocks/>
          </p:cNvSpPr>
          <p:nvPr/>
        </p:nvSpPr>
        <p:spPr>
          <a:xfrm>
            <a:off x="143507" y="152400"/>
            <a:ext cx="8856984" cy="100960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29041" rtl="0" eaLnBrk="1" latinLnBrk="0" hangingPunct="1">
              <a:spcBef>
                <a:spcPct val="0"/>
              </a:spcBef>
              <a:buNone/>
              <a:defRPr sz="206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rgbClr val="038974"/>
                </a:solidFill>
              </a:rPr>
              <a:t>Recursos Extraordinários</a:t>
            </a:r>
          </a:p>
          <a:p>
            <a:r>
              <a:rPr lang="pt-BR" sz="2400" b="1" dirty="0">
                <a:solidFill>
                  <a:srgbClr val="038974"/>
                </a:solidFill>
              </a:rPr>
              <a:t>2º Quadrimestre 2025</a:t>
            </a:r>
            <a:br>
              <a:rPr lang="pt-BR" sz="3200" b="1" dirty="0">
                <a:solidFill>
                  <a:srgbClr val="038974"/>
                </a:solidFill>
              </a:rPr>
            </a:br>
            <a:endParaRPr lang="pt-BR" sz="4000" dirty="0">
              <a:solidFill>
                <a:srgbClr val="038974"/>
              </a:solidFill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35D341DA-35F7-D726-0AD4-8C874066D2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860778"/>
              </p:ext>
            </p:extLst>
          </p:nvPr>
        </p:nvGraphicFramePr>
        <p:xfrm>
          <a:off x="228600" y="1371600"/>
          <a:ext cx="8547921" cy="48405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81930233"/>
                    </a:ext>
                  </a:extLst>
                </a:gridCol>
                <a:gridCol w="1308868">
                  <a:extLst>
                    <a:ext uri="{9D8B030D-6E8A-4147-A177-3AD203B41FA5}">
                      <a16:colId xmlns:a16="http://schemas.microsoft.com/office/drawing/2014/main" val="4131477808"/>
                    </a:ext>
                  </a:extLst>
                </a:gridCol>
                <a:gridCol w="840636">
                  <a:extLst>
                    <a:ext uri="{9D8B030D-6E8A-4147-A177-3AD203B41FA5}">
                      <a16:colId xmlns:a16="http://schemas.microsoft.com/office/drawing/2014/main" val="3641796664"/>
                    </a:ext>
                  </a:extLst>
                </a:gridCol>
                <a:gridCol w="3413096">
                  <a:extLst>
                    <a:ext uri="{9D8B030D-6E8A-4147-A177-3AD203B41FA5}">
                      <a16:colId xmlns:a16="http://schemas.microsoft.com/office/drawing/2014/main" val="4138027452"/>
                    </a:ext>
                  </a:extLst>
                </a:gridCol>
                <a:gridCol w="671684">
                  <a:extLst>
                    <a:ext uri="{9D8B030D-6E8A-4147-A177-3AD203B41FA5}">
                      <a16:colId xmlns:a16="http://schemas.microsoft.com/office/drawing/2014/main" val="1631918443"/>
                    </a:ext>
                  </a:extLst>
                </a:gridCol>
                <a:gridCol w="1018237">
                  <a:extLst>
                    <a:ext uri="{9D8B030D-6E8A-4147-A177-3AD203B41FA5}">
                      <a16:colId xmlns:a16="http://schemas.microsoft.com/office/drawing/2014/main" val="2086649170"/>
                    </a:ext>
                  </a:extLst>
                </a:gridCol>
              </a:tblGrid>
              <a:tr h="135839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200" b="1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Autor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Destino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Finalidade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Mês Repasse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Valor R$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5588108"/>
                  </a:ext>
                </a:extLst>
              </a:tr>
              <a:tr h="256019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Portaria GM/MS Nº 7.509 / 2025</a:t>
                      </a:r>
                    </a:p>
                  </a:txBody>
                  <a:tcPr marL="3820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Ministério da Saúde</a:t>
                      </a:r>
                    </a:p>
                  </a:txBody>
                  <a:tcPr marL="3820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SMS para Hospitais</a:t>
                      </a:r>
                    </a:p>
                  </a:txBody>
                  <a:tcPr marL="424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Custeio da média e alta complexidade</a:t>
                      </a:r>
                    </a:p>
                  </a:txBody>
                  <a:tcPr marL="3820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Jul/25</a:t>
                      </a:r>
                    </a:p>
                  </a:txBody>
                  <a:tcPr marL="424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300.000,00</a:t>
                      </a:r>
                    </a:p>
                  </a:txBody>
                  <a:tcPr marL="4245" marR="3820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6497762"/>
                  </a:ext>
                </a:extLst>
              </a:tr>
              <a:tr h="203759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20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algn="l" defTabSz="429041" rtl="0" eaLnBrk="1" fontAlgn="ctr" latinLnBrk="0" hangingPunct="1">
                        <a:buNone/>
                      </a:pPr>
                      <a:r>
                        <a:rPr lang="pt-B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R$75.000,00 repassados ao Hospital Nova Petrópolis para custeio de materiais de consumo para realização de 43 cirurgias de catarata.</a:t>
                      </a:r>
                    </a:p>
                    <a:p>
                      <a:pPr marL="0" algn="l" defTabSz="429041" rtl="0" eaLnBrk="1" fontAlgn="ctr" latinLnBrk="0" hangingPunct="1">
                        <a:buNone/>
                      </a:pPr>
                      <a:r>
                        <a:rPr lang="pt-B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R$75.000,00 repassados ao Hospital Nova Petrópolis para pagamento de serviços de terceiros para realização de 43 cirurgias de catarata.</a:t>
                      </a:r>
                    </a:p>
                    <a:p>
                      <a:pPr marL="0" algn="l" defTabSz="429041" rtl="0" eaLnBrk="1" fontAlgn="ctr" latinLnBrk="0" hangingPunct="1">
                        <a:buNone/>
                      </a:pPr>
                      <a:r>
                        <a:rPr lang="pt-B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R$150.000,00 a serem utilizados para aquisição de cirurgias de quadril e joelho junto ao Hospital Arcanjo São Miguel. </a:t>
                      </a:r>
                    </a:p>
                    <a:p>
                      <a:pPr marL="0" algn="l" defTabSz="429041" rtl="0" eaLnBrk="1" fontAlgn="ctr" latinLnBrk="0" hangingPunct="1">
                        <a:buNone/>
                      </a:pPr>
                      <a:endParaRPr lang="pt-BR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8205" marR="4245" marT="424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4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rtl="0" fontAlgn="ctr">
                        <a:buNone/>
                      </a:pP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20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45" marR="4245" marT="42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r" rtl="0" fontAlgn="ctr">
                        <a:buNone/>
                      </a:pP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45" marR="3820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6859207"/>
                  </a:ext>
                </a:extLst>
              </a:tr>
              <a:tr h="84900">
                <a:tc>
                  <a:txBody>
                    <a:bodyPr/>
                    <a:lstStyle/>
                    <a:p>
                      <a:pPr marL="0" marR="0" lvl="0" indent="0" algn="l" defTabSz="42904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 SES 322/2025</a:t>
                      </a:r>
                    </a:p>
                  </a:txBody>
                  <a:tcPr marL="3820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2904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Sec. Estadual de Saúde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20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SMS</a:t>
                      </a:r>
                    </a:p>
                  </a:txBody>
                  <a:tcPr marL="424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2904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Programa Inverno Gaúcho com Saúde 2025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20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Mai/25</a:t>
                      </a:r>
                    </a:p>
                    <a:p>
                      <a:pPr algn="ctr" fontAlgn="b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Jul/25</a:t>
                      </a:r>
                    </a:p>
                  </a:txBody>
                  <a:tcPr marL="424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35.000,00</a:t>
                      </a:r>
                    </a:p>
                  </a:txBody>
                  <a:tcPr marL="4245" marR="3820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5645588"/>
                  </a:ext>
                </a:extLst>
              </a:tr>
              <a:tr h="849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 SES 497/2025</a:t>
                      </a:r>
                    </a:p>
                  </a:txBody>
                  <a:tcPr marL="3820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2904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Sec. Estadual de Saúde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20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SMS</a:t>
                      </a:r>
                    </a:p>
                  </a:txBody>
                  <a:tcPr marL="424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Programa Inverno Gaúcho com Saúde 2025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20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Jul/25</a:t>
                      </a:r>
                    </a:p>
                  </a:txBody>
                  <a:tcPr marL="424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30.000,00</a:t>
                      </a:r>
                    </a:p>
                  </a:txBody>
                  <a:tcPr marL="4245" marR="3820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8339050"/>
                  </a:ext>
                </a:extLst>
              </a:tr>
              <a:tr h="849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20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205" marR="4245" marT="424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5" marR="4245" marT="424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205" marR="4245" marT="424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2904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Subtotal:</a:t>
                      </a:r>
                    </a:p>
                  </a:txBody>
                  <a:tcPr marL="4245" marR="4245" marT="42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29041" rtl="0" eaLnBrk="1" fontAlgn="ctr" latinLnBrk="0" hangingPunct="1">
                        <a:buNone/>
                      </a:pPr>
                      <a:r>
                        <a:rPr lang="pt-BR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365.000,00</a:t>
                      </a:r>
                    </a:p>
                  </a:txBody>
                  <a:tcPr marL="4245" marR="3820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932988"/>
                  </a:ext>
                </a:extLst>
              </a:tr>
              <a:tr h="135839">
                <a:tc>
                  <a:txBody>
                    <a:bodyPr/>
                    <a:lstStyle/>
                    <a:p>
                      <a:pPr marL="0" algn="l" defTabSz="429041" rtl="0" eaLnBrk="1" fontAlgn="ctr" latinLnBrk="0" hangingPunct="1">
                        <a:buNone/>
                      </a:pPr>
                      <a:r>
                        <a:rPr lang="pt-B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PORTARIA SES 501/25</a:t>
                      </a:r>
                    </a:p>
                  </a:txBody>
                  <a:tcPr marL="3820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29041" rtl="0" eaLnBrk="1" fontAlgn="ctr" latinLnBrk="0" hangingPunct="1">
                        <a:buNone/>
                      </a:pPr>
                      <a:r>
                        <a:rPr lang="pt-B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Sec. Estadual de Saúde</a:t>
                      </a:r>
                    </a:p>
                  </a:txBody>
                  <a:tcPr marL="3820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29041" rtl="0" eaLnBrk="1" fontAlgn="ctr" latinLnBrk="0" hangingPunct="1">
                        <a:buNone/>
                      </a:pPr>
                      <a:r>
                        <a:rPr lang="pt-B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HNP</a:t>
                      </a:r>
                    </a:p>
                  </a:txBody>
                  <a:tcPr marL="424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2904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Programa Inverno Gaúcho com Saúde 2025 para custeio de serviços hospitalares</a:t>
                      </a:r>
                    </a:p>
                  </a:txBody>
                  <a:tcPr marL="3820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29041" rtl="0" eaLnBrk="1" fontAlgn="ctr" latinLnBrk="0" hangingPunct="1">
                        <a:buNone/>
                      </a:pPr>
                      <a:endParaRPr lang="pt-BR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245" marR="4245" marT="42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29041" rtl="0" eaLnBrk="1" fontAlgn="ctr" latinLnBrk="0" hangingPunct="1">
                        <a:buNone/>
                      </a:pPr>
                      <a:r>
                        <a:rPr lang="pt-B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34.705,50</a:t>
                      </a:r>
                    </a:p>
                  </a:txBody>
                  <a:tcPr marL="4245" marR="3820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5089801"/>
                  </a:ext>
                </a:extLst>
              </a:tr>
              <a:tr h="135839">
                <a:tc>
                  <a:txBody>
                    <a:bodyPr/>
                    <a:lstStyle/>
                    <a:p>
                      <a:pPr marL="0" marR="0" lvl="0" indent="0" algn="l" defTabSz="42904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PORT. GM/MS Nº 6464/24</a:t>
                      </a:r>
                    </a:p>
                  </a:txBody>
                  <a:tcPr marL="3820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2904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Ministério da Saúde</a:t>
                      </a:r>
                    </a:p>
                  </a:txBody>
                  <a:tcPr marL="3820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2904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HNP</a:t>
                      </a:r>
                    </a:p>
                    <a:p>
                      <a:pPr algn="ctr" rtl="0" fontAlgn="ctr">
                        <a:buNone/>
                      </a:pP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2904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Complementação da Tabela SUS 2025 - custeio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20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Ago</a:t>
                      </a: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/25</a:t>
                      </a:r>
                    </a:p>
                  </a:txBody>
                  <a:tcPr marL="424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pt-B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43.729,02</a:t>
                      </a:r>
                    </a:p>
                  </a:txBody>
                  <a:tcPr marL="4245" marR="3820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6141750"/>
                  </a:ext>
                </a:extLst>
              </a:tr>
              <a:tr h="1358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5" marR="4245" marT="42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5" marR="4245" marT="42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5" marR="4245" marT="42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5" marR="4245" marT="42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29041" rtl="0" eaLnBrk="1" fontAlgn="b" latinLnBrk="0" hangingPunct="1">
                        <a:buNone/>
                      </a:pPr>
                      <a:r>
                        <a:rPr lang="pt-BR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Subtotal:</a:t>
                      </a:r>
                    </a:p>
                  </a:txBody>
                  <a:tcPr marL="4245" marR="4245" marT="42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29041" rtl="0" eaLnBrk="1" fontAlgn="b" latinLnBrk="0" hangingPunct="1">
                        <a:buNone/>
                      </a:pPr>
                      <a:r>
                        <a:rPr lang="pt-BR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78.434,52</a:t>
                      </a:r>
                    </a:p>
                  </a:txBody>
                  <a:tcPr marL="4245" marR="4245" marT="42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82441"/>
                  </a:ext>
                </a:extLst>
              </a:tr>
              <a:tr h="135839">
                <a:tc>
                  <a:txBody>
                    <a:bodyPr/>
                    <a:lstStyle/>
                    <a:p>
                      <a:pPr marL="0" marR="0" lvl="0" indent="0" algn="l" defTabSz="42904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PORT. GM/MS Nº 6464/24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20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2904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Ministério da Saúde</a:t>
                      </a:r>
                    </a:p>
                  </a:txBody>
                  <a:tcPr marL="3820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APAE</a:t>
                      </a:r>
                    </a:p>
                  </a:txBody>
                  <a:tcPr marL="424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2904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Complementação da Tabela SUS 2025 - custeio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20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5" marR="4245" marT="42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pt-B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1.911,47</a:t>
                      </a:r>
                    </a:p>
                  </a:txBody>
                  <a:tcPr marL="4245" marR="3820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2307341"/>
                  </a:ext>
                </a:extLst>
              </a:tr>
              <a:tr h="849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5" marR="4245" marT="424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5" marR="4245" marT="424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5" marR="4245" marT="424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29041" rtl="0" eaLnBrk="1" fontAlgn="b" latinLnBrk="0" hangingPunct="1">
                        <a:buNone/>
                      </a:pPr>
                      <a:r>
                        <a:rPr lang="pt-BR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Subtotal:</a:t>
                      </a:r>
                    </a:p>
                  </a:txBody>
                  <a:tcPr marL="424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2904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1.911,47</a:t>
                      </a:r>
                    </a:p>
                  </a:txBody>
                  <a:tcPr marL="4245" marR="4245" marT="4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347123"/>
                  </a:ext>
                </a:extLst>
              </a:tr>
              <a:tr h="849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5" marR="4245" marT="42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5" marR="4245" marT="424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5" marR="4245" marT="424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5" marR="4245" marT="424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5" marR="4245" marT="424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5" marR="4245" marT="424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8721054"/>
                  </a:ext>
                </a:extLst>
              </a:tr>
              <a:tr h="1184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5" marR="4245" marT="42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5" marR="4245" marT="424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5" marR="4245" marT="424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5" marR="4245" marT="424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29041" rtl="0" eaLnBrk="1" fontAlgn="b" latinLnBrk="0" hangingPunct="1">
                        <a:buNone/>
                      </a:pPr>
                      <a:r>
                        <a:rPr lang="pt-BR" sz="1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Total:</a:t>
                      </a:r>
                    </a:p>
                  </a:txBody>
                  <a:tcPr marL="4245" marR="4245" marT="42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29041" rtl="0" eaLnBrk="1" fontAlgn="b" latinLnBrk="0" hangingPunct="1">
                        <a:buNone/>
                      </a:pPr>
                      <a:r>
                        <a:rPr lang="pt-BR" sz="1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445.345,99</a:t>
                      </a:r>
                    </a:p>
                  </a:txBody>
                  <a:tcPr marL="4245" marR="4245" marT="42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7153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69431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A7AFD-BFCA-56FE-E7A4-6F8837EE6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id="{46855989-6446-76A2-FE9B-9C3C1C89ACD0}"/>
              </a:ext>
            </a:extLst>
          </p:cNvPr>
          <p:cNvSpPr txBox="1">
            <a:spLocks/>
          </p:cNvSpPr>
          <p:nvPr/>
        </p:nvSpPr>
        <p:spPr>
          <a:xfrm>
            <a:off x="755576" y="188640"/>
            <a:ext cx="8229600" cy="100811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29041" rtl="0" eaLnBrk="1" latinLnBrk="0" hangingPunct="1">
              <a:spcBef>
                <a:spcPct val="0"/>
              </a:spcBef>
              <a:buNone/>
              <a:defRPr sz="206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rgbClr val="FF0000"/>
                </a:solidFill>
              </a:rPr>
              <a:t>Sociedade Civil Bombeiros Voluntários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E2F3F28-4772-AD49-FA42-1999193A2C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785" y="1119375"/>
            <a:ext cx="2709886" cy="270988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DF4DA88-D2DA-DE85-1344-19646C8550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132822"/>
            <a:ext cx="2709886" cy="270988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1A89854-E535-6143-70F7-B5345C8459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785" y="3990851"/>
            <a:ext cx="2709885" cy="270988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9212391-3791-1713-13E0-B0531B1017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987926"/>
            <a:ext cx="2709885" cy="270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1774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33F8BA-91F6-3305-04B0-A7C8771E6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id="{D21163E3-A0FC-7B73-DC48-ED68863CF76A}"/>
              </a:ext>
            </a:extLst>
          </p:cNvPr>
          <p:cNvSpPr txBox="1">
            <a:spLocks/>
          </p:cNvSpPr>
          <p:nvPr/>
        </p:nvSpPr>
        <p:spPr>
          <a:xfrm>
            <a:off x="762000" y="304800"/>
            <a:ext cx="8229600" cy="1008112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429041" rtl="0" eaLnBrk="1" latinLnBrk="0" hangingPunct="1">
              <a:spcBef>
                <a:spcPct val="0"/>
              </a:spcBef>
              <a:buNone/>
              <a:defRPr sz="206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rgbClr val="FF0000"/>
                </a:solidFill>
              </a:rPr>
              <a:t>SAMU 192</a:t>
            </a:r>
          </a:p>
          <a:p>
            <a:r>
              <a:rPr lang="pt-BR" sz="2700" b="1" dirty="0">
                <a:solidFill>
                  <a:srgbClr val="FF0000"/>
                </a:solidFill>
              </a:rPr>
              <a:t>Atendimentos 2º </a:t>
            </a:r>
            <a:r>
              <a:rPr lang="pt-BR" sz="2700" b="1" dirty="0" err="1">
                <a:solidFill>
                  <a:srgbClr val="FF0000"/>
                </a:solidFill>
              </a:rPr>
              <a:t>Quad</a:t>
            </a:r>
            <a:r>
              <a:rPr lang="pt-BR" sz="2700" b="1" dirty="0">
                <a:solidFill>
                  <a:srgbClr val="FF0000"/>
                </a:solidFill>
              </a:rPr>
              <a:t>. 2025</a:t>
            </a: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C58ADC4C-6692-6AA4-5114-B693F6EB15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6016233"/>
              </p:ext>
            </p:extLst>
          </p:nvPr>
        </p:nvGraphicFramePr>
        <p:xfrm>
          <a:off x="5054354" y="2743200"/>
          <a:ext cx="4089646" cy="3038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058554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BEF859-83CE-C9B3-E160-2BFA9B312B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29924BE2-3D3B-F170-745C-42BAB20F5B60}"/>
              </a:ext>
            </a:extLst>
          </p:cNvPr>
          <p:cNvSpPr txBox="1">
            <a:spLocks/>
          </p:cNvSpPr>
          <p:nvPr/>
        </p:nvSpPr>
        <p:spPr>
          <a:xfrm>
            <a:off x="457200" y="4858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29041" rtl="0" eaLnBrk="1" latinLnBrk="0" hangingPunct="1">
              <a:spcBef>
                <a:spcPct val="0"/>
              </a:spcBef>
              <a:buNone/>
              <a:defRPr sz="206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solidFill>
                  <a:srgbClr val="0389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Vigilância Ambiental em Saúde</a:t>
            </a:r>
          </a:p>
        </p:txBody>
      </p:sp>
      <p:graphicFrame>
        <p:nvGraphicFramePr>
          <p:cNvPr id="6" name="Espaço Reservado para Conteúdo 3">
            <a:extLst>
              <a:ext uri="{FF2B5EF4-FFF2-40B4-BE49-F238E27FC236}">
                <a16:creationId xmlns:a16="http://schemas.microsoft.com/office/drawing/2014/main" id="{C6328588-5CA0-790C-F862-FE5969FC32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1742625"/>
              </p:ext>
            </p:extLst>
          </p:nvPr>
        </p:nvGraphicFramePr>
        <p:xfrm>
          <a:off x="457200" y="1412777"/>
          <a:ext cx="8003232" cy="5153695"/>
        </p:xfrm>
        <a:graphic>
          <a:graphicData uri="http://schemas.openxmlformats.org/drawingml/2006/table">
            <a:tbl>
              <a:tblPr/>
              <a:tblGrid>
                <a:gridCol w="2962672">
                  <a:extLst>
                    <a:ext uri="{9D8B030D-6E8A-4147-A177-3AD203B41FA5}">
                      <a16:colId xmlns:a16="http://schemas.microsoft.com/office/drawing/2014/main" val="1402553378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2736680978"/>
                    </a:ext>
                  </a:extLst>
                </a:gridCol>
                <a:gridCol w="793105">
                  <a:extLst>
                    <a:ext uri="{9D8B030D-6E8A-4147-A177-3AD203B41FA5}">
                      <a16:colId xmlns:a16="http://schemas.microsoft.com/office/drawing/2014/main" val="28146145"/>
                    </a:ext>
                  </a:extLst>
                </a:gridCol>
                <a:gridCol w="1871191">
                  <a:extLst>
                    <a:ext uri="{9D8B030D-6E8A-4147-A177-3AD203B41FA5}">
                      <a16:colId xmlns:a16="http://schemas.microsoft.com/office/drawing/2014/main" val="4080494598"/>
                    </a:ext>
                  </a:extLst>
                </a:gridCol>
              </a:tblGrid>
              <a:tr h="367377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t-BR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Controle do </a:t>
                      </a:r>
                      <a:r>
                        <a:rPr lang="pt-BR" sz="2400" b="1" i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Aedes aegypti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3897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2000" b="1" i="1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389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1790504"/>
                  </a:ext>
                </a:extLst>
              </a:tr>
              <a:tr h="544188">
                <a:tc gridSpan="2">
                  <a:txBody>
                    <a:bodyPr/>
                    <a:lstStyle/>
                    <a:p>
                      <a:pPr algn="ctr" fontAlgn="ctr"/>
                      <a:endParaRPr lang="pt-BR" sz="9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9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pt-BR" sz="20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20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7075018"/>
                  </a:ext>
                </a:extLst>
              </a:tr>
              <a:tr h="29787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1º Quadrimestre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>
                        <a:alpha val="3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2º Quadrimestre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>
                        <a:alpha val="3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841990"/>
                  </a:ext>
                </a:extLst>
              </a:tr>
              <a:tr h="424032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Nº de focos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rgbClr val="038974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rgbClr val="038974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4477127"/>
                  </a:ext>
                </a:extLst>
              </a:tr>
              <a:tr h="424032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Nº de imóveis com foco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rgbClr val="038974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rgbClr val="038974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8522811"/>
                  </a:ext>
                </a:extLst>
              </a:tr>
              <a:tr h="424032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Nº de visitas a imóveis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rgbClr val="038974"/>
                          </a:solidFill>
                          <a:effectLst/>
                          <a:latin typeface="Calibri" panose="020F0502020204030204" pitchFamily="34" charset="0"/>
                        </a:rPr>
                        <a:t>13.099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rgbClr val="038974"/>
                          </a:solidFill>
                          <a:effectLst/>
                          <a:latin typeface="Calibri" panose="020F0502020204030204" pitchFamily="34" charset="0"/>
                        </a:rPr>
                        <a:t>9.622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9790211"/>
                  </a:ext>
                </a:extLst>
              </a:tr>
              <a:tr h="424032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Amostras coletadas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rgbClr val="038974"/>
                          </a:solidFill>
                          <a:effectLst/>
                          <a:latin typeface="Calibri" panose="020F0502020204030204" pitchFamily="34" charset="0"/>
                        </a:rPr>
                        <a:t>309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429041" rtl="0" eaLnBrk="1" fontAlgn="ctr" latinLnBrk="0" hangingPunct="1"/>
                      <a:r>
                        <a:rPr lang="pt-BR" sz="2000" b="1" i="0" u="none" strike="noStrike" kern="1200" dirty="0">
                          <a:solidFill>
                            <a:srgbClr val="03897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1907269"/>
                  </a:ext>
                </a:extLst>
              </a:tr>
              <a:tr h="424032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Material analisado </a:t>
                      </a: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(exemplares)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rgbClr val="038974"/>
                          </a:solidFill>
                          <a:effectLst/>
                          <a:latin typeface="Calibri" panose="020F0502020204030204" pitchFamily="34" charset="0"/>
                        </a:rPr>
                        <a:t>3.178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429041" rtl="0" eaLnBrk="1" fontAlgn="ctr" latinLnBrk="0" hangingPunct="1"/>
                      <a:r>
                        <a:rPr lang="pt-BR" sz="2000" b="1" i="0" u="none" strike="noStrike" kern="1200" dirty="0">
                          <a:solidFill>
                            <a:srgbClr val="03897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2316509"/>
                  </a:ext>
                </a:extLst>
              </a:tr>
              <a:tr h="424032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Aedes aegypti </a:t>
                      </a: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(exemplares)</a:t>
                      </a:r>
                      <a:endParaRPr lang="pt-BR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rgbClr val="038974"/>
                          </a:solidFill>
                          <a:effectLst/>
                          <a:latin typeface="Calibri" panose="020F0502020204030204" pitchFamily="34" charset="0"/>
                        </a:rPr>
                        <a:t>532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429041" rtl="0" eaLnBrk="1" fontAlgn="ctr" latinLnBrk="0" hangingPunct="1"/>
                      <a:r>
                        <a:rPr lang="pt-BR" sz="2000" b="1" i="0" u="none" strike="noStrike" kern="1200" dirty="0">
                          <a:solidFill>
                            <a:srgbClr val="03897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2460325"/>
                  </a:ext>
                </a:extLst>
              </a:tr>
              <a:tr h="1070905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1282168"/>
                  </a:ext>
                </a:extLst>
              </a:tr>
            </a:tbl>
          </a:graphicData>
        </a:graphic>
      </p:graphicFrame>
      <p:cxnSp>
        <p:nvCxnSpPr>
          <p:cNvPr id="4" name="Conector reto 3"/>
          <p:cNvCxnSpPr/>
          <p:nvPr/>
        </p:nvCxnSpPr>
        <p:spPr>
          <a:xfrm flipV="1">
            <a:off x="5791200" y="1752600"/>
            <a:ext cx="0" cy="609600"/>
          </a:xfrm>
          <a:prstGeom prst="line">
            <a:avLst/>
          </a:prstGeom>
          <a:ln w="22225">
            <a:solidFill>
              <a:srgbClr val="0389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02951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07297-82A2-2715-E33E-EDA44B982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8E0C7E03-1A33-5EF4-9E2F-DE2DDBA8C7BF}"/>
              </a:ext>
            </a:extLst>
          </p:cNvPr>
          <p:cNvSpPr txBox="1">
            <a:spLocks/>
          </p:cNvSpPr>
          <p:nvPr/>
        </p:nvSpPr>
        <p:spPr>
          <a:xfrm>
            <a:off x="467544" y="62068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29041" rtl="0" eaLnBrk="1" latinLnBrk="0" hangingPunct="1">
              <a:spcBef>
                <a:spcPct val="0"/>
              </a:spcBef>
              <a:buNone/>
              <a:defRPr sz="206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400" b="1" dirty="0">
                <a:solidFill>
                  <a:srgbClr val="0389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Vigilância Ambiental em Saúde</a:t>
            </a:r>
            <a:endParaRPr lang="pt-BR" dirty="0">
              <a:solidFill>
                <a:srgbClr val="038974"/>
              </a:solidFill>
            </a:endParaRP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491DF81E-7ADC-4A1E-31A6-D163192DD8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B8DDEF7-38A6-36BE-E53F-79A03D9D4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00200"/>
            <a:ext cx="5334000" cy="481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079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675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763F10-0322-36C9-E8AF-61438AFC0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60C95D1-0153-7836-A65C-35578934B06C}"/>
              </a:ext>
            </a:extLst>
          </p:cNvPr>
          <p:cNvSpPr/>
          <p:nvPr/>
        </p:nvSpPr>
        <p:spPr>
          <a:xfrm>
            <a:off x="0" y="31376"/>
            <a:ext cx="3619313" cy="1384387"/>
          </a:xfrm>
          <a:custGeom>
            <a:avLst/>
            <a:gdLst/>
            <a:ahLst/>
            <a:cxnLst/>
            <a:rect l="l" t="t" r="r" b="b"/>
            <a:pathLst>
              <a:path w="7713527" h="2950424">
                <a:moveTo>
                  <a:pt x="0" y="0"/>
                </a:moveTo>
                <a:lnTo>
                  <a:pt x="7713527" y="0"/>
                </a:lnTo>
                <a:lnTo>
                  <a:pt x="7713527" y="2950424"/>
                </a:lnTo>
                <a:lnTo>
                  <a:pt x="0" y="29504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6E24D7F-2A4B-7A34-E080-F4F14C1DC6F4}"/>
              </a:ext>
            </a:extLst>
          </p:cNvPr>
          <p:cNvSpPr/>
          <p:nvPr/>
        </p:nvSpPr>
        <p:spPr>
          <a:xfrm>
            <a:off x="943577" y="555586"/>
            <a:ext cx="634185" cy="634185"/>
          </a:xfrm>
          <a:custGeom>
            <a:avLst/>
            <a:gdLst/>
            <a:ahLst/>
            <a:cxnLst/>
            <a:rect l="l" t="t" r="r" b="b"/>
            <a:pathLst>
              <a:path w="1351582" h="1351582">
                <a:moveTo>
                  <a:pt x="0" y="0"/>
                </a:moveTo>
                <a:lnTo>
                  <a:pt x="1351582" y="0"/>
                </a:lnTo>
                <a:lnTo>
                  <a:pt x="1351582" y="1351583"/>
                </a:lnTo>
                <a:lnTo>
                  <a:pt x="0" y="13515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2DE27F8-79AC-9069-FC94-879CA7200F17}"/>
              </a:ext>
            </a:extLst>
          </p:cNvPr>
          <p:cNvSpPr/>
          <p:nvPr/>
        </p:nvSpPr>
        <p:spPr>
          <a:xfrm flipH="1">
            <a:off x="7239000" y="4743982"/>
            <a:ext cx="1905000" cy="2096105"/>
          </a:xfrm>
          <a:custGeom>
            <a:avLst/>
            <a:gdLst/>
            <a:ahLst/>
            <a:cxnLst/>
            <a:rect l="l" t="t" r="r" b="b"/>
            <a:pathLst>
              <a:path w="5864825" h="5864825">
                <a:moveTo>
                  <a:pt x="5864825" y="0"/>
                </a:moveTo>
                <a:lnTo>
                  <a:pt x="0" y="0"/>
                </a:lnTo>
                <a:lnTo>
                  <a:pt x="0" y="5864825"/>
                </a:lnTo>
                <a:lnTo>
                  <a:pt x="5864825" y="5864825"/>
                </a:lnTo>
                <a:lnTo>
                  <a:pt x="586482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B7B6C78-2CF8-7342-6EF1-15AE94465237}"/>
              </a:ext>
            </a:extLst>
          </p:cNvPr>
          <p:cNvSpPr/>
          <p:nvPr/>
        </p:nvSpPr>
        <p:spPr>
          <a:xfrm>
            <a:off x="1623611" y="409579"/>
            <a:ext cx="1486797" cy="1006184"/>
          </a:xfrm>
          <a:custGeom>
            <a:avLst/>
            <a:gdLst/>
            <a:ahLst/>
            <a:cxnLst/>
            <a:rect l="l" t="t" r="r" b="b"/>
            <a:pathLst>
              <a:path w="3168681" h="2144392">
                <a:moveTo>
                  <a:pt x="0" y="0"/>
                </a:moveTo>
                <a:lnTo>
                  <a:pt x="3168681" y="0"/>
                </a:lnTo>
                <a:lnTo>
                  <a:pt x="3168681" y="2144392"/>
                </a:lnTo>
                <a:lnTo>
                  <a:pt x="0" y="21443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97719C-1027-DE8E-7055-86F253BCEF1C}"/>
              </a:ext>
            </a:extLst>
          </p:cNvPr>
          <p:cNvSpPr txBox="1"/>
          <p:nvPr/>
        </p:nvSpPr>
        <p:spPr>
          <a:xfrm>
            <a:off x="609600" y="2354285"/>
            <a:ext cx="8151979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5400" dirty="0">
                <a:solidFill>
                  <a:schemeClr val="bg1"/>
                </a:solidFill>
                <a:latin typeface="Arial Black" panose="020B0A04020102020204" pitchFamily="34" charset="0"/>
              </a:rPr>
              <a:t>MUITO OBRIGADO!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31ABF3D-6125-458C-38E0-BD6769306F27}"/>
              </a:ext>
            </a:extLst>
          </p:cNvPr>
          <p:cNvSpPr txBox="1"/>
          <p:nvPr/>
        </p:nvSpPr>
        <p:spPr>
          <a:xfrm>
            <a:off x="1294689" y="3733800"/>
            <a:ext cx="6781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Secretaria Municipal de Saúde e Assistência Social</a:t>
            </a:r>
            <a:endParaRPr lang="pt-BR" sz="2400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C791250-42A2-A938-2BBD-3D1CC32B0A2F}"/>
              </a:ext>
            </a:extLst>
          </p:cNvPr>
          <p:cNvSpPr txBox="1"/>
          <p:nvPr/>
        </p:nvSpPr>
        <p:spPr>
          <a:xfrm>
            <a:off x="419100" y="4876800"/>
            <a:ext cx="8305800" cy="1563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2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Fone: 54 3298 2650</a:t>
            </a:r>
          </a:p>
          <a:p>
            <a:pPr>
              <a:lnSpc>
                <a:spcPct val="150000"/>
              </a:lnSpc>
            </a:pPr>
            <a:r>
              <a:rPr lang="pt-BR" sz="22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E-mail: saude@novapetropolis.rs.gov.br</a:t>
            </a:r>
          </a:p>
          <a:p>
            <a:pPr>
              <a:lnSpc>
                <a:spcPct val="150000"/>
              </a:lnSpc>
            </a:pPr>
            <a:r>
              <a:rPr lang="pt-BR" sz="22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Ouvidoria Municipal: www.novapetropolis.rs.gov.br/ouvidoria </a:t>
            </a:r>
            <a:endParaRPr lang="pt-BR" sz="2200" dirty="0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9CB50AF8-A8E6-BE4D-6CDF-42E7799682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5" y="5565617"/>
            <a:ext cx="304495" cy="304495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0B4C1F9B-F863-7456-F464-16425E80D2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67" y="5046025"/>
            <a:ext cx="289484" cy="289484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6A4C71A3-9255-01A4-B3AE-E675E459A1E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5" y="6030411"/>
            <a:ext cx="304495" cy="30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33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9544D-CD1A-1469-5C59-D3F5D294F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82E3CE92-AE99-F3D4-E34E-5D1987C081FD}"/>
              </a:ext>
            </a:extLst>
          </p:cNvPr>
          <p:cNvSpPr txBox="1">
            <a:spLocks/>
          </p:cNvSpPr>
          <p:nvPr/>
        </p:nvSpPr>
        <p:spPr>
          <a:xfrm>
            <a:off x="496010" y="432012"/>
            <a:ext cx="8151979" cy="432671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algn="ctr" defTabSz="429041">
              <a:spcBef>
                <a:spcPct val="0"/>
              </a:spcBef>
              <a:defRPr/>
            </a:pPr>
            <a:r>
              <a:rPr lang="pt-BR" sz="3908" b="1" dirty="0">
                <a:solidFill>
                  <a:srgbClr val="038974"/>
                </a:solidFill>
                <a:latin typeface="Arial" pitchFamily="34" charset="0"/>
                <a:ea typeface="+mj-ea"/>
                <a:cs typeface="Arial" pitchFamily="34" charset="0"/>
              </a:rPr>
              <a:t>Quadro de funcionários</a:t>
            </a:r>
            <a:endParaRPr lang="pt-BR" sz="3908" b="1" dirty="0">
              <a:solidFill>
                <a:srgbClr val="038974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468D37E1-ED6A-35E9-B834-ABB936F01B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7281405"/>
              </p:ext>
            </p:extLst>
          </p:nvPr>
        </p:nvGraphicFramePr>
        <p:xfrm>
          <a:off x="562085" y="1379615"/>
          <a:ext cx="8043081" cy="3102419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4466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76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023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BR" sz="23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Servidores em cargos efetivos</a:t>
                      </a:r>
                    </a:p>
                  </a:txBody>
                  <a:tcPr marL="42905" marR="42905" marT="21453" marB="21453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23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185</a:t>
                      </a:r>
                    </a:p>
                  </a:txBody>
                  <a:tcPr marL="42905" marR="42905" marT="21453" marB="21453" anchor="ctr"/>
                </a:tc>
                <a:extLst>
                  <a:ext uri="{0D108BD9-81ED-4DB2-BD59-A6C34878D82A}">
                    <a16:rowId xmlns:a16="http://schemas.microsoft.com/office/drawing/2014/main" val="2007185555"/>
                  </a:ext>
                </a:extLst>
              </a:tr>
              <a:tr h="7575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BR" sz="23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Servidores em Cargos em Comissão</a:t>
                      </a:r>
                    </a:p>
                  </a:txBody>
                  <a:tcPr marL="42905" marR="42905" marT="21453" marB="21453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23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24</a:t>
                      </a:r>
                    </a:p>
                  </a:txBody>
                  <a:tcPr marL="42905" marR="42905" marT="21453" marB="21453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23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BR" sz="23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Servidores em Cargos Emergenciais</a:t>
                      </a:r>
                    </a:p>
                  </a:txBody>
                  <a:tcPr marL="42905" marR="42905" marT="21453" marB="21453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23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13</a:t>
                      </a:r>
                    </a:p>
                  </a:txBody>
                  <a:tcPr marL="42905" marR="42905" marT="21453" marB="21453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5977352"/>
                  </a:ext>
                </a:extLst>
              </a:tr>
              <a:tr h="40023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BR" sz="23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Médicos Residentes</a:t>
                      </a:r>
                    </a:p>
                  </a:txBody>
                  <a:tcPr marL="42905" marR="42905" marT="21453" marB="21453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23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03</a:t>
                      </a:r>
                    </a:p>
                  </a:txBody>
                  <a:tcPr marL="42905" marR="42905" marT="21453" marB="21453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7600661"/>
                  </a:ext>
                </a:extLst>
              </a:tr>
              <a:tr h="40023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BR" sz="23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Estagiários CIEE</a:t>
                      </a:r>
                    </a:p>
                  </a:txBody>
                  <a:tcPr marL="42905" marR="42905" marT="21453" marB="2145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23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05</a:t>
                      </a:r>
                    </a:p>
                  </a:txBody>
                  <a:tcPr marL="42905" marR="42905" marT="21453" marB="21453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0129335"/>
                  </a:ext>
                </a:extLst>
              </a:tr>
              <a:tr h="40023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BR" sz="23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Total de Servidores</a:t>
                      </a:r>
                    </a:p>
                  </a:txBody>
                  <a:tcPr marL="42905" marR="42905" marT="21453" marB="21453" anchor="ctr"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23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230</a:t>
                      </a:r>
                    </a:p>
                  </a:txBody>
                  <a:tcPr marL="42905" marR="42905" marT="21453" marB="21453" anchor="ctr">
                    <a:solidFill>
                      <a:srgbClr val="0389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6988674"/>
                  </a:ext>
                </a:extLst>
              </a:tr>
            </a:tbl>
          </a:graphicData>
        </a:graphic>
      </p:graphicFrame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182A111A-6743-DB94-1AAE-CC3EB43D7F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53149"/>
              </p:ext>
            </p:extLst>
          </p:nvPr>
        </p:nvGraphicFramePr>
        <p:xfrm>
          <a:off x="538834" y="4482034"/>
          <a:ext cx="8051093" cy="191876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4474368">
                  <a:extLst>
                    <a:ext uri="{9D8B030D-6E8A-4147-A177-3AD203B41FA5}">
                      <a16:colId xmlns:a16="http://schemas.microsoft.com/office/drawing/2014/main" val="943208201"/>
                    </a:ext>
                  </a:extLst>
                </a:gridCol>
                <a:gridCol w="3576725">
                  <a:extLst>
                    <a:ext uri="{9D8B030D-6E8A-4147-A177-3AD203B41FA5}">
                      <a16:colId xmlns:a16="http://schemas.microsoft.com/office/drawing/2014/main" val="1475326049"/>
                    </a:ext>
                  </a:extLst>
                </a:gridCol>
              </a:tblGrid>
              <a:tr h="95938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BR" sz="23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* Servidores efetivos em Funções Gratificadas</a:t>
                      </a:r>
                    </a:p>
                  </a:txBody>
                  <a:tcPr marL="42905" marR="42905" marT="21453" marB="2145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23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14</a:t>
                      </a:r>
                    </a:p>
                  </a:txBody>
                  <a:tcPr marL="42905" marR="42905" marT="21453" marB="2145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0326529"/>
                  </a:ext>
                </a:extLst>
              </a:tr>
              <a:tr h="95938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BR" sz="23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* Cargos em Comissão não ocupados</a:t>
                      </a:r>
                    </a:p>
                  </a:txBody>
                  <a:tcPr marL="42905" marR="42905" marT="21453" marB="21453" anchor="ctr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23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04</a:t>
                      </a:r>
                    </a:p>
                  </a:txBody>
                  <a:tcPr marL="42905" marR="42905" marT="21453" marB="21453" anchor="ctr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5926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3075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36CF4-B077-76D9-05B0-87273DF1F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ela 15">
            <a:extLst>
              <a:ext uri="{FF2B5EF4-FFF2-40B4-BE49-F238E27FC236}">
                <a16:creationId xmlns:a16="http://schemas.microsoft.com/office/drawing/2014/main" id="{6D6383C4-51B0-925D-EE6C-89CE094D55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57613"/>
              </p:ext>
            </p:extLst>
          </p:nvPr>
        </p:nvGraphicFramePr>
        <p:xfrm>
          <a:off x="755275" y="381000"/>
          <a:ext cx="7344816" cy="47215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63396">
                  <a:extLst>
                    <a:ext uri="{9D8B030D-6E8A-4147-A177-3AD203B41FA5}">
                      <a16:colId xmlns:a16="http://schemas.microsoft.com/office/drawing/2014/main" val="1389297752"/>
                    </a:ext>
                  </a:extLst>
                </a:gridCol>
                <a:gridCol w="2265804">
                  <a:extLst>
                    <a:ext uri="{9D8B030D-6E8A-4147-A177-3AD203B41FA5}">
                      <a16:colId xmlns:a16="http://schemas.microsoft.com/office/drawing/2014/main" val="1266114961"/>
                    </a:ext>
                  </a:extLst>
                </a:gridCol>
                <a:gridCol w="2315616">
                  <a:extLst>
                    <a:ext uri="{9D8B030D-6E8A-4147-A177-3AD203B41FA5}">
                      <a16:colId xmlns:a16="http://schemas.microsoft.com/office/drawing/2014/main" val="2813135972"/>
                    </a:ext>
                  </a:extLst>
                </a:gridCol>
              </a:tblGrid>
              <a:tr h="705061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População vinculada as Equipes de Saúde </a:t>
                      </a:r>
                    </a:p>
                    <a:p>
                      <a:pPr algn="ctr" fontAlgn="b"/>
                      <a:r>
                        <a:rPr lang="pt-BR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*Apenas cadastros validados no SISAB</a:t>
                      </a:r>
                    </a:p>
                  </a:txBody>
                  <a:tcPr marL="9525" marR="9525" marT="9525" marB="0" anchor="b">
                    <a:solidFill>
                      <a:srgbClr val="03897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8141714"/>
                  </a:ext>
                </a:extLst>
              </a:tr>
              <a:tr h="507410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Estabelecimento</a:t>
                      </a:r>
                      <a:endParaRPr lang="pt-BR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2904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Usuários 1º Q. 2025</a:t>
                      </a:r>
                      <a:endParaRPr lang="pt-BR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2904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Usuários 2º Q. 2025</a:t>
                      </a:r>
                      <a:endParaRPr lang="pt-BR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389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209026"/>
                  </a:ext>
                </a:extLst>
              </a:tr>
              <a:tr h="350353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dirty="0">
                          <a:effectLst/>
                        </a:rPr>
                        <a:t>ESF Vale do Caí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</a:rPr>
                        <a:t>959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</a:rPr>
                        <a:t>947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71416152"/>
                  </a:ext>
                </a:extLst>
              </a:tr>
              <a:tr h="350353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dirty="0">
                          <a:effectLst/>
                        </a:rPr>
                        <a:t>ESF Pinhal Alto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</a:rPr>
                        <a:t>2.261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</a:rPr>
                        <a:t>2.219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381625"/>
                  </a:ext>
                </a:extLst>
              </a:tr>
              <a:tr h="350353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dirty="0">
                          <a:effectLst/>
                        </a:rPr>
                        <a:t>ESF Centro 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</a:rPr>
                        <a:t>5.950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</a:rPr>
                        <a:t>6.009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30210301"/>
                  </a:ext>
                </a:extLst>
              </a:tr>
              <a:tr h="350353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dirty="0">
                          <a:effectLst/>
                        </a:rPr>
                        <a:t>ESF Alpina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</a:rPr>
                        <a:t>5.309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</a:rPr>
                        <a:t>5.399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5385207"/>
                  </a:ext>
                </a:extLst>
              </a:tr>
              <a:tr h="350353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dirty="0">
                          <a:effectLst/>
                        </a:rPr>
                        <a:t>ESF Linha Brasil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</a:rPr>
                        <a:t>2.499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</a:rPr>
                        <a:t>2.459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34144518"/>
                  </a:ext>
                </a:extLst>
              </a:tr>
              <a:tr h="350353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dirty="0">
                          <a:effectLst/>
                        </a:rPr>
                        <a:t>ESF Linha Imperial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</a:rPr>
                        <a:t>1.411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</a:rPr>
                        <a:t>1. 675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712820"/>
                  </a:ext>
                </a:extLst>
              </a:tr>
              <a:tr h="350353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dirty="0">
                          <a:effectLst/>
                        </a:rPr>
                        <a:t>ESF Piá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</a:rPr>
                        <a:t>3.417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</a:rPr>
                        <a:t>3.381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81959297"/>
                  </a:ext>
                </a:extLst>
              </a:tr>
              <a:tr h="350353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dirty="0">
                          <a:effectLst/>
                        </a:rPr>
                        <a:t>ESF Vila Germânia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</a:rPr>
                        <a:t>3.771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</a:rPr>
                        <a:t>3.774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478447"/>
                  </a:ext>
                </a:extLst>
              </a:tr>
              <a:tr h="350353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dirty="0">
                          <a:effectLst/>
                        </a:rPr>
                        <a:t>ESF Vale Verde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</a:rPr>
                        <a:t>2.094 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u="none" strike="noStrike" dirty="0">
                          <a:effectLst/>
                        </a:rPr>
                        <a:t>2.037 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14535255"/>
                  </a:ext>
                </a:extLst>
              </a:tr>
              <a:tr h="350353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27.671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27.900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04340212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F9AED230-B8DD-83D1-B735-173F0618BE21}"/>
              </a:ext>
            </a:extLst>
          </p:cNvPr>
          <p:cNvSpPr txBox="1"/>
          <p:nvPr/>
        </p:nvSpPr>
        <p:spPr>
          <a:xfrm>
            <a:off x="766481" y="5102505"/>
            <a:ext cx="7358263" cy="644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i="0" u="none" strike="noStrike" dirty="0">
                <a:effectLst/>
                <a:latin typeface="Calibri" panose="020F0502020204030204" pitchFamily="34" charset="0"/>
              </a:rPr>
              <a:t>* Última atualização do SISAB: </a:t>
            </a:r>
            <a:r>
              <a:rPr lang="pt-BR" sz="1200" b="1" i="0" u="none" strike="noStrike" dirty="0" err="1">
                <a:effectLst/>
                <a:latin typeface="Calibri" panose="020F0502020204030204" pitchFamily="34" charset="0"/>
              </a:rPr>
              <a:t>Abr</a:t>
            </a:r>
            <a:r>
              <a:rPr lang="pt-BR" sz="1200" b="1" i="0" u="none" strike="noStrike" dirty="0">
                <a:effectLst/>
                <a:latin typeface="Calibri" panose="020F0502020204030204" pitchFamily="34" charset="0"/>
              </a:rPr>
              <a:t> /25. </a:t>
            </a:r>
            <a:r>
              <a:rPr lang="pt-BR" sz="1200" b="1" i="0" u="none" strike="noStrike" dirty="0" err="1">
                <a:effectLst/>
                <a:latin typeface="Calibri" panose="020F0502020204030204" pitchFamily="34" charset="0"/>
              </a:rPr>
              <a:t>Disponívem</a:t>
            </a:r>
            <a:r>
              <a:rPr lang="pt-BR" sz="1200" b="1" dirty="0">
                <a:latin typeface="Calibri" panose="020F0502020204030204" pitchFamily="34" charset="0"/>
              </a:rPr>
              <a:t> em: https://sisab.saude.gov.br/paginas/acessoRestrito/relatorio/municipio/indicadores/indicadorCadastro.xhtml</a:t>
            </a:r>
            <a:endParaRPr lang="pt-BR" sz="1200" b="1" i="0" u="none" strike="noStrike" dirty="0">
              <a:effectLst/>
              <a:latin typeface="Calibri" panose="020F0502020204030204" pitchFamily="34" charset="0"/>
            </a:endParaRPr>
          </a:p>
          <a:p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51B9CF8-0BF3-6561-BDA3-7DC1E8BB671D}"/>
              </a:ext>
            </a:extLst>
          </p:cNvPr>
          <p:cNvSpPr txBox="1"/>
          <p:nvPr/>
        </p:nvSpPr>
        <p:spPr>
          <a:xfrm>
            <a:off x="744069" y="6206622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2025: Ampliação de uma Equipe de Saúde da Família.</a:t>
            </a:r>
            <a:endParaRPr lang="pt-BR" sz="1800" dirty="0">
              <a:solidFill>
                <a:srgbClr val="FF0000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AAB232D-C34B-2B21-A5E6-4B659B881504}"/>
              </a:ext>
            </a:extLst>
          </p:cNvPr>
          <p:cNvSpPr txBox="1"/>
          <p:nvPr/>
        </p:nvSpPr>
        <p:spPr>
          <a:xfrm>
            <a:off x="755275" y="5562600"/>
            <a:ext cx="7358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* Apenas cadastros homologados pelo Centralizador Nacional do Sistema de Atenção Básica (SISAB). </a:t>
            </a:r>
            <a:r>
              <a:rPr lang="pt-BR" sz="1800" b="1" i="0" u="sng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Estimativa IBGE: </a:t>
            </a:r>
            <a:r>
              <a:rPr lang="pt-BR" sz="18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23.934  pessoas.</a:t>
            </a:r>
          </a:p>
        </p:txBody>
      </p:sp>
    </p:spTree>
    <p:extLst>
      <p:ext uri="{BB962C8B-B14F-4D97-AF65-F5344CB8AC3E}">
        <p14:creationId xmlns:p14="http://schemas.microsoft.com/office/powerpoint/2010/main" val="610038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0D03457E-AC3F-8F2D-C6A6-FA89D0627C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7980981"/>
              </p:ext>
            </p:extLst>
          </p:nvPr>
        </p:nvGraphicFramePr>
        <p:xfrm>
          <a:off x="495300" y="1600200"/>
          <a:ext cx="8153400" cy="47978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81300">
                  <a:extLst>
                    <a:ext uri="{9D8B030D-6E8A-4147-A177-3AD203B41FA5}">
                      <a16:colId xmlns:a16="http://schemas.microsoft.com/office/drawing/2014/main" val="873550584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30874504"/>
                    </a:ext>
                  </a:extLst>
                </a:gridCol>
                <a:gridCol w="1466850">
                  <a:extLst>
                    <a:ext uri="{9D8B030D-6E8A-4147-A177-3AD203B41FA5}">
                      <a16:colId xmlns:a16="http://schemas.microsoft.com/office/drawing/2014/main" val="1250420104"/>
                    </a:ext>
                  </a:extLst>
                </a:gridCol>
                <a:gridCol w="1466850">
                  <a:extLst>
                    <a:ext uri="{9D8B030D-6E8A-4147-A177-3AD203B41FA5}">
                      <a16:colId xmlns:a16="http://schemas.microsoft.com/office/drawing/2014/main" val="2948007363"/>
                    </a:ext>
                  </a:extLst>
                </a:gridCol>
              </a:tblGrid>
              <a:tr h="370907"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Atendimento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Unidade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At. 1º Q.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2904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At. 2º Q.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1196185"/>
                  </a:ext>
                </a:extLst>
              </a:tr>
              <a:tr h="355374">
                <a:tc rowSpan="2"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Atendimentos em Saúde Mental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8" marR="8318" marT="83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CAPS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     3.831 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4.133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8281010"/>
                  </a:ext>
                </a:extLst>
              </a:tr>
              <a:tr h="355374">
                <a:tc vMerge="1">
                  <a:txBody>
                    <a:bodyPr/>
                    <a:lstStyle/>
                    <a:p>
                      <a:pPr algn="l" fontAlgn="b"/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EMAIA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1.575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2.100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6553333"/>
                  </a:ext>
                </a:extLst>
              </a:tr>
              <a:tr h="355374">
                <a:tc rowSpan="8">
                  <a:txBody>
                    <a:bodyPr/>
                    <a:lstStyle/>
                    <a:p>
                      <a:pPr algn="l" fontAlgn="ctr"/>
                      <a:r>
                        <a:rPr lang="pt-BR" sz="1600" u="none" strike="noStrike" dirty="0">
                          <a:effectLst/>
                        </a:rPr>
                        <a:t>Atendimentos na Atenção Básica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8" marR="8318" marT="83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UBS CENTRO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        25.073 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28.928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5246658"/>
                  </a:ext>
                </a:extLst>
              </a:tr>
              <a:tr h="35537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UBS VALE DO CAÍ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          1.719 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1.797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852650"/>
                  </a:ext>
                </a:extLst>
              </a:tr>
              <a:tr h="35537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UBS VILA GERMÂNIA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 7.843 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8.826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5124382"/>
                  </a:ext>
                </a:extLst>
              </a:tr>
              <a:tr h="35537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UBS PIÁ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        6.372 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7.458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9934843"/>
                  </a:ext>
                </a:extLst>
              </a:tr>
              <a:tr h="35537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UBS VALE VERDE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  4.433 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4.747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5184003"/>
                  </a:ext>
                </a:extLst>
              </a:tr>
              <a:tr h="35537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UBS LINHA IMPERIAL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       3.748 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4.083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2686261"/>
                  </a:ext>
                </a:extLst>
              </a:tr>
              <a:tr h="35537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UBS PINHAL ALTO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        4.499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5.002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5217944"/>
                  </a:ext>
                </a:extLst>
              </a:tr>
              <a:tr h="35537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UBS LINHA BRASIL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        4.244 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4.823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890141"/>
                  </a:ext>
                </a:extLst>
              </a:tr>
              <a:tr h="43135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                   </a:t>
                      </a:r>
                      <a:r>
                        <a:rPr lang="pt-BR" sz="2800" b="1" u="none" strike="noStrike" dirty="0">
                          <a:effectLst/>
                        </a:rPr>
                        <a:t>                                             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8" marR="8318" marT="83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Atendimentos</a:t>
                      </a:r>
                      <a:endParaRPr sz="20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318" marR="8318" marT="83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8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63.337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8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71.897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097978"/>
                  </a:ext>
                </a:extLst>
              </a:tr>
              <a:tr h="431350">
                <a:tc vMerge="1">
                  <a:txBody>
                    <a:bodyPr/>
                    <a:lstStyle/>
                    <a:p>
                      <a:pPr algn="l" fontAlgn="b"/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Usuários atendidos</a:t>
                      </a:r>
                      <a:endParaRPr sz="20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318" marR="8318" marT="83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8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44.825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8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50.401</a:t>
                      </a:r>
                    </a:p>
                  </a:txBody>
                  <a:tcPr marL="8318" marR="8318" marT="831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2410216"/>
                  </a:ext>
                </a:extLst>
              </a:tr>
            </a:tbl>
          </a:graphicData>
        </a:graphic>
      </p:graphicFrame>
      <p:sp>
        <p:nvSpPr>
          <p:cNvPr id="3" name="Título 1">
            <a:extLst>
              <a:ext uri="{FF2B5EF4-FFF2-40B4-BE49-F238E27FC236}">
                <a16:creationId xmlns:a16="http://schemas.microsoft.com/office/drawing/2014/main" id="{8C7E6380-C357-4B1E-1FD5-5F0CED91FF25}"/>
              </a:ext>
            </a:extLst>
          </p:cNvPr>
          <p:cNvSpPr txBox="1">
            <a:spLocks/>
          </p:cNvSpPr>
          <p:nvPr/>
        </p:nvSpPr>
        <p:spPr>
          <a:xfrm>
            <a:off x="143507" y="152400"/>
            <a:ext cx="8856984" cy="100960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29041" rtl="0" eaLnBrk="1" latinLnBrk="0" hangingPunct="1">
              <a:spcBef>
                <a:spcPct val="0"/>
              </a:spcBef>
              <a:buNone/>
              <a:defRPr sz="206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rgbClr val="038974"/>
                </a:solidFill>
              </a:rPr>
              <a:t>Secretaria Municipal de Saúde</a:t>
            </a:r>
            <a:br>
              <a:rPr lang="pt-BR" sz="3200" b="1" dirty="0">
                <a:solidFill>
                  <a:srgbClr val="038974"/>
                </a:solidFill>
              </a:rPr>
            </a:br>
            <a:r>
              <a:rPr lang="pt-BR" sz="2000" b="1" dirty="0">
                <a:solidFill>
                  <a:srgbClr val="038974"/>
                </a:solidFill>
                <a:latin typeface="Arial" panose="020B0604020202020204" pitchFamily="34" charset="0"/>
              </a:rPr>
              <a:t>Atendimentos em Unidades de Saúde</a:t>
            </a:r>
          </a:p>
          <a:p>
            <a:r>
              <a:rPr lang="pt-BR" sz="2000" b="1" dirty="0">
                <a:solidFill>
                  <a:srgbClr val="038974"/>
                </a:solidFill>
                <a:latin typeface="Arial" panose="020B0604020202020204" pitchFamily="34" charset="0"/>
              </a:rPr>
              <a:t>2º Quadrimestre de 2025</a:t>
            </a:r>
            <a:endParaRPr lang="pt-BR" sz="2000" dirty="0">
              <a:solidFill>
                <a:srgbClr val="0389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34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595C3-2D53-0E89-B021-330DFEC83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DBB3F8AE-2CA4-8512-E7AF-EB7F9D5E6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529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CD94E-7FA0-83D0-7970-2C5913A21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F5A1D617-BBDE-EF86-38CC-40B5399847AE}"/>
              </a:ext>
            </a:extLst>
          </p:cNvPr>
          <p:cNvSpPr txBox="1">
            <a:spLocks/>
          </p:cNvSpPr>
          <p:nvPr/>
        </p:nvSpPr>
        <p:spPr>
          <a:xfrm>
            <a:off x="143507" y="152400"/>
            <a:ext cx="8856984" cy="100960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29041" rtl="0" eaLnBrk="1" latinLnBrk="0" hangingPunct="1">
              <a:spcBef>
                <a:spcPct val="0"/>
              </a:spcBef>
              <a:buNone/>
              <a:defRPr sz="206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rgbClr val="038974"/>
                </a:solidFill>
              </a:rPr>
              <a:t>Secretaria Municipal de Saúde</a:t>
            </a:r>
            <a:br>
              <a:rPr lang="pt-BR" sz="3200" b="1" dirty="0">
                <a:solidFill>
                  <a:srgbClr val="038974"/>
                </a:solidFill>
              </a:rPr>
            </a:br>
            <a:r>
              <a:rPr lang="pt-BR" sz="2000" b="1" dirty="0">
                <a:solidFill>
                  <a:srgbClr val="038974"/>
                </a:solidFill>
                <a:latin typeface="Arial" panose="020B0604020202020204" pitchFamily="34" charset="0"/>
              </a:rPr>
              <a:t>Consumo de Medicamento e Materiais</a:t>
            </a:r>
          </a:p>
          <a:p>
            <a:r>
              <a:rPr lang="pt-BR" sz="2000" b="1" dirty="0">
                <a:solidFill>
                  <a:srgbClr val="038974"/>
                </a:solidFill>
                <a:latin typeface="Arial" panose="020B0604020202020204" pitchFamily="34" charset="0"/>
              </a:rPr>
              <a:t>2º Quadrimestre de 2025</a:t>
            </a:r>
            <a:endParaRPr lang="pt-BR" sz="2000" dirty="0">
              <a:solidFill>
                <a:srgbClr val="038974"/>
              </a:solidFill>
            </a:endParaRP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38ACB389-E584-6B55-F195-334C17F9F9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7872824"/>
              </p:ext>
            </p:extLst>
          </p:nvPr>
        </p:nvGraphicFramePr>
        <p:xfrm>
          <a:off x="457200" y="1857375"/>
          <a:ext cx="8000998" cy="45429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1034453247"/>
                    </a:ext>
                  </a:extLst>
                </a:gridCol>
                <a:gridCol w="2065323">
                  <a:extLst>
                    <a:ext uri="{9D8B030D-6E8A-4147-A177-3AD203B41FA5}">
                      <a16:colId xmlns:a16="http://schemas.microsoft.com/office/drawing/2014/main" val="3113675887"/>
                    </a:ext>
                  </a:extLst>
                </a:gridCol>
                <a:gridCol w="2049475">
                  <a:extLst>
                    <a:ext uri="{9D8B030D-6E8A-4147-A177-3AD203B41FA5}">
                      <a16:colId xmlns:a16="http://schemas.microsoft.com/office/drawing/2014/main" val="2100520923"/>
                    </a:ext>
                  </a:extLst>
                </a:gridCol>
              </a:tblGrid>
              <a:tr h="484814">
                <a:tc>
                  <a:txBody>
                    <a:bodyPr/>
                    <a:lstStyle/>
                    <a:p>
                      <a:pPr algn="l" fontAlgn="b"/>
                      <a:r>
                        <a:rPr lang="pt-BR" sz="33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Consumo</a:t>
                      </a:r>
                      <a:endParaRPr lang="pt-BR" sz="33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3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1º </a:t>
                      </a:r>
                      <a:r>
                        <a:rPr lang="pt-BR" sz="33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Quad</a:t>
                      </a:r>
                      <a:r>
                        <a:rPr lang="pt-BR" sz="33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.</a:t>
                      </a:r>
                      <a:endParaRPr lang="pt-BR" sz="33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3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2º </a:t>
                      </a:r>
                      <a:r>
                        <a:rPr lang="pt-BR" sz="33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Quad</a:t>
                      </a:r>
                      <a:r>
                        <a:rPr lang="pt-BR" sz="33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.</a:t>
                      </a:r>
                      <a:endParaRPr lang="pt-BR" sz="33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086275"/>
                  </a:ext>
                </a:extLst>
              </a:tr>
              <a:tr h="671753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u="none" strike="noStrike" dirty="0">
                          <a:effectLst/>
                        </a:rPr>
                        <a:t>Medicamentos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800" u="none" strike="noStrike" dirty="0">
                          <a:effectLst/>
                        </a:rPr>
                        <a:t> 162.508,65 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245.341,66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7506317"/>
                  </a:ext>
                </a:extLst>
              </a:tr>
              <a:tr h="671753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u="none" strike="noStrike" dirty="0">
                          <a:effectLst/>
                        </a:rPr>
                        <a:t>Material Ambulatorial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800" u="none" strike="noStrike" dirty="0">
                          <a:effectLst/>
                        </a:rPr>
                        <a:t> 103.453,46 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138.837,67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2495062"/>
                  </a:ext>
                </a:extLst>
              </a:tr>
              <a:tr h="671753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u="none" strike="noStrike" dirty="0">
                          <a:effectLst/>
                        </a:rPr>
                        <a:t>Material Odontológico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800" u="none" strike="noStrike" dirty="0">
                          <a:effectLst/>
                        </a:rPr>
                        <a:t>   22.339,88 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32.426,49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2025397"/>
                  </a:ext>
                </a:extLst>
              </a:tr>
              <a:tr h="671753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Material de limpeza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39.124,40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25.877,13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3403757"/>
                  </a:ext>
                </a:extLst>
              </a:tr>
              <a:tr h="671753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Material de expediente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17.833,21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12.514,62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567784"/>
                  </a:ext>
                </a:extLst>
              </a:tr>
              <a:tr h="671753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TOTAL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345.259,60  </a:t>
                      </a:r>
                      <a:endParaRPr lang="pt-BR" sz="2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454.997,57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52284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6297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B9022-3ACB-8B21-015A-766724B0A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8801D56D-F192-48D3-8F9C-760B4A0DA215}"/>
              </a:ext>
            </a:extLst>
          </p:cNvPr>
          <p:cNvSpPr txBox="1">
            <a:spLocks/>
          </p:cNvSpPr>
          <p:nvPr/>
        </p:nvSpPr>
        <p:spPr>
          <a:xfrm>
            <a:off x="143506" y="304800"/>
            <a:ext cx="8856984" cy="100960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29041" rtl="0" eaLnBrk="1" latinLnBrk="0" hangingPunct="1">
              <a:spcBef>
                <a:spcPct val="0"/>
              </a:spcBef>
              <a:buNone/>
              <a:defRPr sz="206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rgbClr val="038974"/>
                </a:solidFill>
              </a:rPr>
              <a:t>Secretaria Municipal de Saúde</a:t>
            </a:r>
            <a:br>
              <a:rPr lang="pt-BR" sz="3200" b="1" dirty="0">
                <a:solidFill>
                  <a:srgbClr val="038974"/>
                </a:solidFill>
              </a:rPr>
            </a:br>
            <a:r>
              <a:rPr lang="pt-BR" sz="4000" dirty="0">
                <a:solidFill>
                  <a:srgbClr val="038974"/>
                </a:solidFill>
                <a:latin typeface="Arial" panose="020B0604020202020204" pitchFamily="34" charset="0"/>
              </a:rPr>
              <a:t>Processos Judiciais</a:t>
            </a:r>
            <a:endParaRPr lang="pt-BR" sz="4000" dirty="0">
              <a:solidFill>
                <a:srgbClr val="038974"/>
              </a:solidFill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639CE474-C5F8-D80B-0A1F-050E2A1718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3267686"/>
              </p:ext>
            </p:extLst>
          </p:nvPr>
        </p:nvGraphicFramePr>
        <p:xfrm>
          <a:off x="704772" y="2362200"/>
          <a:ext cx="7734453" cy="33299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24428">
                  <a:extLst>
                    <a:ext uri="{9D8B030D-6E8A-4147-A177-3AD203B41FA5}">
                      <a16:colId xmlns:a16="http://schemas.microsoft.com/office/drawing/2014/main" val="1034453247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1381000577"/>
                    </a:ext>
                  </a:extLst>
                </a:gridCol>
                <a:gridCol w="1733625">
                  <a:extLst>
                    <a:ext uri="{9D8B030D-6E8A-4147-A177-3AD203B41FA5}">
                      <a16:colId xmlns:a16="http://schemas.microsoft.com/office/drawing/2014/main" val="2100520923"/>
                    </a:ext>
                  </a:extLst>
                </a:gridCol>
              </a:tblGrid>
              <a:tr h="832485">
                <a:tc>
                  <a:txBody>
                    <a:bodyPr/>
                    <a:lstStyle/>
                    <a:p>
                      <a:pPr algn="l" fontAlgn="b"/>
                      <a:endParaRPr lang="pt-BR" sz="33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3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1º </a:t>
                      </a:r>
                      <a:r>
                        <a:rPr lang="pt-BR" sz="33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Quad</a:t>
                      </a:r>
                      <a:r>
                        <a:rPr lang="pt-BR" sz="33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3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2º </a:t>
                      </a:r>
                      <a:r>
                        <a:rPr lang="pt-BR" sz="33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Quad</a:t>
                      </a:r>
                      <a:r>
                        <a:rPr lang="pt-BR" sz="33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89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086275"/>
                  </a:ext>
                </a:extLst>
              </a:tr>
              <a:tr h="832485">
                <a:tc>
                  <a:txBody>
                    <a:bodyPr/>
                    <a:lstStyle/>
                    <a:p>
                      <a:pPr algn="l" fontAlgn="b"/>
                      <a:r>
                        <a:rPr lang="pt-BR" sz="2600" b="1" kern="1200" dirty="0">
                          <a:solidFill>
                            <a:srgbClr val="038974"/>
                          </a:solidFill>
                          <a:latin typeface="+mj-lt"/>
                          <a:ea typeface="+mj-ea"/>
                          <a:cs typeface="+mj-cs"/>
                        </a:rPr>
                        <a:t>Número de processos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600" b="1" kern="1200" dirty="0">
                          <a:solidFill>
                            <a:srgbClr val="038974"/>
                          </a:solidFill>
                          <a:latin typeface="+mj-lt"/>
                          <a:ea typeface="+mj-ea"/>
                          <a:cs typeface="+mj-cs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600" b="1" kern="1200" dirty="0">
                          <a:solidFill>
                            <a:srgbClr val="038974"/>
                          </a:solidFill>
                          <a:latin typeface="+mj-lt"/>
                          <a:ea typeface="+mj-ea"/>
                          <a:cs typeface="+mj-cs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7506317"/>
                  </a:ext>
                </a:extLst>
              </a:tr>
              <a:tr h="832485">
                <a:tc>
                  <a:txBody>
                    <a:bodyPr/>
                    <a:lstStyle/>
                    <a:p>
                      <a:pPr algn="l" fontAlgn="b"/>
                      <a:r>
                        <a:rPr lang="pt-BR" sz="2600" b="1" kern="1200" dirty="0">
                          <a:solidFill>
                            <a:srgbClr val="038974"/>
                          </a:solidFill>
                          <a:latin typeface="+mj-lt"/>
                          <a:ea typeface="+mj-ea"/>
                          <a:cs typeface="+mj-cs"/>
                        </a:rPr>
                        <a:t>Valor total dos processos (R$)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600" b="1" kern="1200" dirty="0">
                          <a:solidFill>
                            <a:srgbClr val="038974"/>
                          </a:solidFill>
                          <a:latin typeface="+mj-lt"/>
                          <a:ea typeface="+mj-ea"/>
                          <a:cs typeface="+mj-cs"/>
                        </a:rPr>
                        <a:t>114.922,06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2904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600" b="1" kern="1200" dirty="0">
                          <a:solidFill>
                            <a:srgbClr val="038974"/>
                          </a:solidFill>
                          <a:latin typeface="+mj-lt"/>
                          <a:ea typeface="+mj-ea"/>
                          <a:cs typeface="+mj-cs"/>
                        </a:rPr>
                        <a:t>111.615,80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2495062"/>
                  </a:ext>
                </a:extLst>
              </a:tr>
              <a:tr h="832485">
                <a:tc>
                  <a:txBody>
                    <a:bodyPr/>
                    <a:lstStyle/>
                    <a:p>
                      <a:pPr algn="l" fontAlgn="b"/>
                      <a:r>
                        <a:rPr lang="pt-BR" sz="2600" b="1" kern="1200" dirty="0">
                          <a:solidFill>
                            <a:srgbClr val="038974"/>
                          </a:solidFill>
                          <a:latin typeface="+mj-lt"/>
                          <a:ea typeface="+mj-ea"/>
                          <a:cs typeface="+mj-cs"/>
                        </a:rPr>
                        <a:t>Valor pago pelo município (R$)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600" b="1" kern="1200" dirty="0">
                          <a:solidFill>
                            <a:srgbClr val="038974"/>
                          </a:solidFill>
                          <a:latin typeface="+mj-lt"/>
                          <a:ea typeface="+mj-ea"/>
                          <a:cs typeface="+mj-cs"/>
                        </a:rPr>
                        <a:t>45.928,71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600" b="1" kern="1200" dirty="0">
                          <a:solidFill>
                            <a:srgbClr val="038974"/>
                          </a:solidFill>
                          <a:latin typeface="+mj-lt"/>
                          <a:ea typeface="+mj-ea"/>
                          <a:cs typeface="+mj-cs"/>
                        </a:rPr>
                        <a:t>35.330,78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20253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86895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9613</TotalTime>
  <Words>2813</Words>
  <Application>Microsoft Office PowerPoint</Application>
  <PresentationFormat>Apresentação na tela (4:3)</PresentationFormat>
  <Paragraphs>968</Paragraphs>
  <Slides>36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40" baseType="lpstr">
      <vt:lpstr>Calibri</vt:lpstr>
      <vt:lpstr>Arial</vt:lpstr>
      <vt:lpstr>Arial Black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Slides padrão Saúde</dc:title>
  <dc:creator>Jose Henrique Silveira</dc:creator>
  <cp:lastModifiedBy>José Henrique Silveira</cp:lastModifiedBy>
  <cp:revision>201</cp:revision>
  <cp:lastPrinted>2025-09-23T13:49:25Z</cp:lastPrinted>
  <dcterms:created xsi:type="dcterms:W3CDTF">2006-08-16T00:00:00Z</dcterms:created>
  <dcterms:modified xsi:type="dcterms:W3CDTF">2025-09-23T18:37:29Z</dcterms:modified>
  <dc:identifier>DAGgHoVq7u4</dc:identifier>
</cp:coreProperties>
</file>